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hy-A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5230-CED9-4CAC-AF6F-01CF89CC7090}" type="datetimeFigureOut">
              <a:rPr lang="hy-AM" smtClean="0"/>
              <a:t>10.11.2014</a:t>
            </a:fld>
            <a:endParaRPr lang="hy-AM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A34-995F-4403-A92E-DEAD0B6E5FBE}" type="slidenum">
              <a:rPr lang="hy-AM" smtClean="0"/>
              <a:t>‹#›</a:t>
            </a:fld>
            <a:endParaRPr lang="hy-AM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5230-CED9-4CAC-AF6F-01CF89CC7090}" type="datetimeFigureOut">
              <a:rPr lang="hy-AM" smtClean="0"/>
              <a:t>10.11.2014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A34-995F-4403-A92E-DEAD0B6E5FBE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5230-CED9-4CAC-AF6F-01CF89CC7090}" type="datetimeFigureOut">
              <a:rPr lang="hy-AM" smtClean="0"/>
              <a:t>10.11.2014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A34-995F-4403-A92E-DEAD0B6E5FBE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5230-CED9-4CAC-AF6F-01CF89CC7090}" type="datetimeFigureOut">
              <a:rPr lang="hy-AM" smtClean="0"/>
              <a:t>10.11.2014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A34-995F-4403-A92E-DEAD0B6E5FBE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5230-CED9-4CAC-AF6F-01CF89CC7090}" type="datetimeFigureOut">
              <a:rPr lang="hy-AM" smtClean="0"/>
              <a:t>10.11.2014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237A34-995F-4403-A92E-DEAD0B6E5FBE}" type="slidenum">
              <a:rPr lang="hy-AM" smtClean="0"/>
              <a:t>‹#›</a:t>
            </a:fld>
            <a:endParaRPr lang="hy-AM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5230-CED9-4CAC-AF6F-01CF89CC7090}" type="datetimeFigureOut">
              <a:rPr lang="hy-AM" smtClean="0"/>
              <a:t>10.11.2014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A34-995F-4403-A92E-DEAD0B6E5FBE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5230-CED9-4CAC-AF6F-01CF89CC7090}" type="datetimeFigureOut">
              <a:rPr lang="hy-AM" smtClean="0"/>
              <a:t>10.11.2014</a:t>
            </a:fld>
            <a:endParaRPr lang="hy-A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A34-995F-4403-A92E-DEAD0B6E5FBE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5230-CED9-4CAC-AF6F-01CF89CC7090}" type="datetimeFigureOut">
              <a:rPr lang="hy-AM" smtClean="0"/>
              <a:t>10.11.2014</a:t>
            </a:fld>
            <a:endParaRPr lang="hy-A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A34-995F-4403-A92E-DEAD0B6E5FBE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5230-CED9-4CAC-AF6F-01CF89CC7090}" type="datetimeFigureOut">
              <a:rPr lang="hy-AM" smtClean="0"/>
              <a:t>10.11.2014</a:t>
            </a:fld>
            <a:endParaRPr lang="hy-A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A34-995F-4403-A92E-DEAD0B6E5FBE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5230-CED9-4CAC-AF6F-01CF89CC7090}" type="datetimeFigureOut">
              <a:rPr lang="hy-AM" smtClean="0"/>
              <a:t>10.11.2014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A34-995F-4403-A92E-DEAD0B6E5FBE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5230-CED9-4CAC-AF6F-01CF89CC7090}" type="datetimeFigureOut">
              <a:rPr lang="hy-AM" smtClean="0"/>
              <a:t>10.11.2014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A34-995F-4403-A92E-DEAD0B6E5FBE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E95230-CED9-4CAC-AF6F-01CF89CC7090}" type="datetimeFigureOut">
              <a:rPr lang="hy-AM" smtClean="0"/>
              <a:t>10.11.2014</a:t>
            </a:fld>
            <a:endParaRPr lang="hy-A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y-AM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237A34-995F-4403-A92E-DEAD0B6E5FBE}" type="slidenum">
              <a:rPr lang="hy-AM" smtClean="0"/>
              <a:t>‹#›</a:t>
            </a:fld>
            <a:endParaRPr lang="hy-A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Արյուն</a:t>
            </a:r>
            <a:endParaRPr lang="hy-AM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Հեղուկ</a:t>
            </a:r>
            <a:r>
              <a:rPr lang="en-US" dirty="0" smtClean="0"/>
              <a:t> </a:t>
            </a:r>
            <a:r>
              <a:rPr lang="en-US" dirty="0" err="1" smtClean="0"/>
              <a:t>շարակցական</a:t>
            </a:r>
            <a:r>
              <a:rPr lang="en-US" dirty="0" smtClean="0"/>
              <a:t> </a:t>
            </a:r>
            <a:r>
              <a:rPr lang="en-US" dirty="0" err="1" smtClean="0"/>
              <a:t>հյուսվածք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38893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Արյուն</a:t>
            </a:r>
            <a:endParaRPr lang="hy-AM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Արյունը</a:t>
            </a:r>
            <a:r>
              <a:rPr lang="en-US" dirty="0" smtClean="0"/>
              <a:t> </a:t>
            </a:r>
            <a:r>
              <a:rPr lang="en-US" dirty="0" err="1" smtClean="0"/>
              <a:t>հեղուկ</a:t>
            </a:r>
            <a:r>
              <a:rPr lang="en-US" dirty="0" smtClean="0"/>
              <a:t> </a:t>
            </a:r>
            <a:r>
              <a:rPr lang="en-US" dirty="0" err="1" smtClean="0"/>
              <a:t>շարակցական</a:t>
            </a:r>
            <a:r>
              <a:rPr lang="en-US" dirty="0" smtClean="0"/>
              <a:t> </a:t>
            </a:r>
            <a:r>
              <a:rPr lang="en-US" dirty="0" err="1" smtClean="0"/>
              <a:t>հյուսվածք</a:t>
            </a:r>
            <a:r>
              <a:rPr lang="en-US" dirty="0" smtClean="0"/>
              <a:t> է: </a:t>
            </a:r>
            <a:r>
              <a:rPr lang="en-US" dirty="0" err="1" smtClean="0"/>
              <a:t>Արյունը</a:t>
            </a:r>
            <a:r>
              <a:rPr lang="en-US" dirty="0" smtClean="0"/>
              <a:t> կազմում է </a:t>
            </a:r>
            <a:r>
              <a:rPr lang="en-US" dirty="0" err="1" smtClean="0"/>
              <a:t>օրգանիզմի</a:t>
            </a:r>
            <a:r>
              <a:rPr lang="en-US" dirty="0" smtClean="0"/>
              <a:t> </a:t>
            </a:r>
            <a:r>
              <a:rPr lang="en-US" dirty="0" err="1" smtClean="0"/>
              <a:t>ներքին</a:t>
            </a:r>
            <a:r>
              <a:rPr lang="en-US" dirty="0" smtClean="0"/>
              <a:t> </a:t>
            </a:r>
            <a:r>
              <a:rPr lang="en-US" dirty="0" err="1" smtClean="0"/>
              <a:t>հեղուկ</a:t>
            </a:r>
            <a:r>
              <a:rPr lang="en-US" dirty="0" smtClean="0"/>
              <a:t> </a:t>
            </a:r>
            <a:r>
              <a:rPr lang="en-US" dirty="0" err="1" smtClean="0"/>
              <a:t>միջավայրը</a:t>
            </a:r>
            <a:r>
              <a:rPr lang="en-US" dirty="0" smtClean="0"/>
              <a:t>:</a:t>
            </a:r>
            <a:r>
              <a:rPr lang="hy-AM" dirty="0"/>
              <a:t>Արյունն ունի կենսական նշանակություն և կատարում է կարևորագույն գործառույթներ։ Արյունը կազմված է </a:t>
            </a:r>
            <a:r>
              <a:rPr lang="hy-AM" dirty="0" err="1"/>
              <a:t>պլազմայից</a:t>
            </a:r>
            <a:r>
              <a:rPr lang="hy-AM" dirty="0"/>
              <a:t> և արյան բջիջներից</a:t>
            </a:r>
            <a:r>
              <a:rPr lang="hy-AM" dirty="0" smtClean="0"/>
              <a:t>։</a:t>
            </a:r>
            <a:endParaRPr lang="ru-RU" dirty="0" smtClean="0"/>
          </a:p>
          <a:p>
            <a:r>
              <a:rPr lang="ru-RU" dirty="0" smtClean="0"/>
              <a:t>Արյանը կարմիր գույնը տալիս են էրիթրոցիտները:</a:t>
            </a:r>
            <a:endParaRPr lang="en-US" dirty="0" smtClean="0"/>
          </a:p>
          <a:p>
            <a:pPr marL="137160" indent="0">
              <a:buNone/>
            </a:pPr>
            <a:endParaRPr lang="hy-AM" dirty="0"/>
          </a:p>
        </p:txBody>
      </p:sp>
      <p:pic>
        <p:nvPicPr>
          <p:cNvPr id="1026" name="Picture 2" descr="C:\Users\Siranush\Desktop\Bleeding_fin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3187700" cy="238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Արյան ֆունկցիաները</a:t>
            </a:r>
            <a:endParaRPr lang="hy-AM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4864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Կատարում է փ</a:t>
            </a:r>
            <a:r>
              <a:rPr lang="hy-AM" dirty="0" err="1"/>
              <a:t>ոխադրիչ</a:t>
            </a:r>
            <a:r>
              <a:rPr lang="ru-RU" dirty="0"/>
              <a:t> ֆունկցիա:</a:t>
            </a:r>
            <a:r>
              <a:rPr lang="hy-AM" dirty="0"/>
              <a:t> </a:t>
            </a:r>
            <a:r>
              <a:rPr lang="ru-RU" dirty="0"/>
              <a:t>Ը</a:t>
            </a:r>
            <a:r>
              <a:rPr lang="hy-AM" dirty="0" err="1"/>
              <a:t>նդգրկում</a:t>
            </a:r>
            <a:r>
              <a:rPr lang="hy-AM" dirty="0"/>
              <a:t> է բոլոր նյութերի փոխադրումը դեպի համապատասխան օրգաններ։</a:t>
            </a:r>
          </a:p>
          <a:p>
            <a:r>
              <a:rPr lang="hy-AM" dirty="0" smtClean="0"/>
              <a:t>Թոքերում</a:t>
            </a:r>
            <a:r>
              <a:rPr lang="hy-AM" dirty="0"/>
              <a:t> հարստանում է թթվածնով, այն փոխադրում է դեպի </a:t>
            </a:r>
            <a:r>
              <a:rPr lang="hy-AM" dirty="0" err="1"/>
              <a:t>հյուսվածքները</a:t>
            </a:r>
            <a:r>
              <a:rPr lang="hy-AM" dirty="0"/>
              <a:t>, իսկ այնտեղից դեպի թոքերը՝ ածխաթթու գազ։</a:t>
            </a:r>
          </a:p>
          <a:p>
            <a:r>
              <a:rPr lang="hy-AM" dirty="0"/>
              <a:t>Արյան հեղուկ մասը </a:t>
            </a:r>
            <a:r>
              <a:rPr lang="hy-AM" dirty="0" err="1"/>
              <a:t>պլազման</a:t>
            </a:r>
            <a:r>
              <a:rPr lang="hy-AM" dirty="0"/>
              <a:t> է, որտեղ գտնվում են </a:t>
            </a:r>
            <a:r>
              <a:rPr lang="hy-AM" dirty="0" err="1" smtClean="0"/>
              <a:t>ձևավորտարրերը</a:t>
            </a:r>
            <a:r>
              <a:rPr lang="hy-AM" dirty="0"/>
              <a:t>՝ էրիթրոցիտները, </a:t>
            </a:r>
            <a:r>
              <a:rPr lang="ru-RU" dirty="0" smtClean="0"/>
              <a:t>լեյկոցիտները</a:t>
            </a:r>
            <a:r>
              <a:rPr lang="hy-AM" dirty="0" smtClean="0"/>
              <a:t>,</a:t>
            </a:r>
            <a:r>
              <a:rPr lang="ru-RU" dirty="0" smtClean="0"/>
              <a:t> թրոմբոցիտները: Լեյկոցիտներն </a:t>
            </a:r>
            <a:r>
              <a:rPr lang="ru-RU" dirty="0"/>
              <a:t>ապահովվում են բջջային </a:t>
            </a:r>
            <a:r>
              <a:rPr lang="ru-RU" dirty="0" smtClean="0"/>
              <a:t>դիմադրողականությունը: </a:t>
            </a:r>
            <a:r>
              <a:rPr lang="ru-RU" dirty="0"/>
              <a:t>Թրոմբոցիտները</a:t>
            </a:r>
            <a:r>
              <a:rPr lang="hy-AM" dirty="0"/>
              <a:t> և էրիթրոցիտները մասնակցում են արյան մակարդմանը։</a:t>
            </a:r>
            <a:r>
              <a:rPr lang="ru-RU" dirty="0"/>
              <a:t> Պլազման պարունակում է սպիտակուցներ, որոնք նույնպես օգնում են արյան մակարդմանը: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21314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2050" name="Picture 2" descr="http://biohimik.net/images/biohimiya/Krov/kr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086600" cy="576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199" y="2895750"/>
            <a:ext cx="114300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Արյունատար անոթ</a:t>
            </a:r>
            <a:endParaRPr lang="hy-AM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838200"/>
            <a:ext cx="12954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Էրիթրոցիտներ</a:t>
            </a:r>
            <a:endParaRPr lang="hy-AM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5872165"/>
            <a:ext cx="12954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Թրոմբոցիտներ</a:t>
            </a:r>
            <a:endParaRPr lang="hy-AM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2714" y="5567159"/>
            <a:ext cx="91439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Պլազմա</a:t>
            </a:r>
            <a:endParaRPr lang="hy-AM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9713" y="4419599"/>
            <a:ext cx="114300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Լեյկոցիտներ</a:t>
            </a:r>
            <a:endParaRPr lang="hy-AM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Արյան շրջանառությունը</a:t>
            </a:r>
            <a:endParaRPr lang="hy-AM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402" y="1600200"/>
            <a:ext cx="5323398" cy="4709160"/>
          </a:xfrm>
        </p:spPr>
        <p:txBody>
          <a:bodyPr>
            <a:normAutofit fontScale="85000" lnSpcReduction="20000"/>
          </a:bodyPr>
          <a:lstStyle/>
          <a:p>
            <a:r>
              <a:rPr lang="hy-AM" dirty="0" smtClean="0"/>
              <a:t>Ներքին </a:t>
            </a:r>
            <a:r>
              <a:rPr lang="hy-AM" dirty="0"/>
              <a:t>օրգաններում, </a:t>
            </a:r>
            <a:r>
              <a:rPr lang="hy-AM" dirty="0" err="1"/>
              <a:t>կմախքային</a:t>
            </a:r>
            <a:r>
              <a:rPr lang="hy-AM" dirty="0"/>
              <a:t> մկաններում կատարվող ուժգին ջերմագոյացման շնորհիվ արյան ջերմությունը ավելի բարձր է (37</a:t>
            </a:r>
            <a:r>
              <a:rPr lang="en-US" baseline="30000" dirty="0"/>
              <a:t>O</a:t>
            </a:r>
            <a:r>
              <a:rPr lang="en-US" dirty="0"/>
              <a:t>C), </a:t>
            </a:r>
            <a:r>
              <a:rPr lang="hy-AM" dirty="0"/>
              <a:t>քան մաշկի ջերմությունը (36,6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)։ </a:t>
            </a:r>
            <a:r>
              <a:rPr lang="hy-AM" dirty="0"/>
              <a:t>Տաք արյունը հոսելով մաշկի </a:t>
            </a:r>
            <a:r>
              <a:rPr lang="hy-AM" dirty="0" err="1" smtClean="0"/>
              <a:t>մազանոթներով</a:t>
            </a:r>
            <a:r>
              <a:rPr lang="hy-AM" dirty="0" smtClean="0"/>
              <a:t>, </a:t>
            </a:r>
            <a:r>
              <a:rPr lang="hy-AM" dirty="0"/>
              <a:t>իր ջերմության մի </a:t>
            </a:r>
            <a:r>
              <a:rPr lang="hy-AM" dirty="0" smtClean="0"/>
              <a:t>հաղորդում </a:t>
            </a:r>
            <a:r>
              <a:rPr lang="hy-AM" dirty="0"/>
              <a:t>է արտաքին միջավայրին</a:t>
            </a:r>
            <a:r>
              <a:rPr lang="hy-AM" dirty="0" smtClean="0"/>
              <a:t>։</a:t>
            </a:r>
            <a:endParaRPr lang="ru-RU" dirty="0" smtClean="0"/>
          </a:p>
          <a:p>
            <a:r>
              <a:rPr lang="ru-RU" dirty="0" smtClean="0"/>
              <a:t>Չափահաս մարդը ունի 5-6,5 լ արյուն, որից 55%-ը գտնվում է շրջանառության մեջ, իսկ մնացած 45</a:t>
            </a:r>
            <a:r>
              <a:rPr lang="en-US" dirty="0" smtClean="0"/>
              <a:t>%-</a:t>
            </a:r>
            <a:r>
              <a:rPr lang="ru-RU" dirty="0" smtClean="0"/>
              <a:t>ը՝ լյարդում, փայծախում, ենթամաշկում:</a:t>
            </a:r>
            <a:endParaRPr lang="hy-AM" dirty="0"/>
          </a:p>
          <a:p>
            <a:endParaRPr lang="hy-AM" dirty="0"/>
          </a:p>
        </p:txBody>
      </p:sp>
      <p:pic>
        <p:nvPicPr>
          <p:cNvPr id="3074" name="Picture 2" descr="http://upload.wikimedia.org/wikipedia/commons/e/ec/Blutkreislau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1306159"/>
            <a:ext cx="290620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0308" y="627088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y-AM" sz="1600" i="1" dirty="0"/>
              <a:t>կարմիր = թթվածնով </a:t>
            </a:r>
            <a:r>
              <a:rPr lang="ru-RU" sz="1600" i="1" dirty="0" smtClean="0"/>
              <a:t> </a:t>
            </a:r>
            <a:r>
              <a:rPr lang="hy-AM" sz="1600" i="1" dirty="0" smtClean="0"/>
              <a:t>հարուստ </a:t>
            </a:r>
            <a:r>
              <a:rPr lang="hy-AM" sz="1600" i="1" dirty="0"/>
              <a:t>արյուն</a:t>
            </a:r>
            <a:r>
              <a:rPr lang="hy-AM" sz="1600" i="1" dirty="0" smtClean="0"/>
              <a:t/>
            </a:r>
            <a:br>
              <a:rPr lang="hy-AM" sz="1600" i="1" dirty="0" smtClean="0"/>
            </a:br>
            <a:r>
              <a:rPr lang="hy-AM" sz="1600" i="1" dirty="0"/>
              <a:t>կապույտ = թթվածնից զրկված արյուն</a:t>
            </a:r>
          </a:p>
        </p:txBody>
      </p:sp>
    </p:spTree>
    <p:extLst>
      <p:ext uri="{BB962C8B-B14F-4D97-AF65-F5344CB8AC3E}">
        <p14:creationId xmlns:p14="http://schemas.microsoft.com/office/powerpoint/2010/main" val="40139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Ձևավոր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տարրեր</a:t>
            </a:r>
            <a:endParaRPr lang="hy-AM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175685"/>
              </p:ext>
            </p:extLst>
          </p:nvPr>
        </p:nvGraphicFramePr>
        <p:xfrm>
          <a:off x="152400" y="1447800"/>
          <a:ext cx="3276600" cy="1991655"/>
        </p:xfrm>
        <a:graphic>
          <a:graphicData uri="http://schemas.openxmlformats.org/drawingml/2006/table">
            <a:tbl>
              <a:tblPr/>
              <a:tblGrid>
                <a:gridCol w="2457450"/>
                <a:gridCol w="819150"/>
              </a:tblGrid>
              <a:tr h="455375">
                <a:tc>
                  <a:txBody>
                    <a:bodyPr/>
                    <a:lstStyle/>
                    <a:p>
                      <a:pPr algn="ctr"/>
                      <a:r>
                        <a:rPr lang="hy-AM" sz="1400" dirty="0" err="1">
                          <a:solidFill>
                            <a:schemeClr val="bg1"/>
                          </a:solidFill>
                          <a:effectLst/>
                        </a:rPr>
                        <a:t>Ձևավոր</a:t>
                      </a:r>
                      <a:r>
                        <a:rPr lang="hy-AM" sz="1400" dirty="0">
                          <a:solidFill>
                            <a:schemeClr val="bg1"/>
                          </a:solidFill>
                          <a:effectLst/>
                        </a:rPr>
                        <a:t> տարրեր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400">
                          <a:solidFill>
                            <a:schemeClr val="bg1"/>
                          </a:solidFill>
                          <a:effectLst/>
                        </a:rPr>
                        <a:t>Քանակը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50535">
                <a:tc>
                  <a:txBody>
                    <a:bodyPr/>
                    <a:lstStyle/>
                    <a:p>
                      <a:r>
                        <a:rPr lang="hy-AM" sz="1400" b="1" dirty="0" err="1">
                          <a:solidFill>
                            <a:schemeClr val="bg1"/>
                          </a:solidFill>
                          <a:effectLst/>
                        </a:rPr>
                        <a:t>Էրիթրոցիտներ</a:t>
                      </a:r>
                      <a:endParaRPr lang="hy-AM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  <a:r>
                        <a:rPr lang="hy-AM" sz="1400" dirty="0" smtClean="0">
                          <a:solidFill>
                            <a:schemeClr val="bg1"/>
                          </a:solidFill>
                          <a:effectLst/>
                        </a:rPr>
                        <a:t>միլիոն</a:t>
                      </a:r>
                      <a:r>
                        <a:rPr lang="hy-AM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5375">
                <a:tc>
                  <a:txBody>
                    <a:bodyPr/>
                    <a:lstStyle/>
                    <a:p>
                      <a:r>
                        <a:rPr lang="hy-AM" sz="1400" b="1">
                          <a:solidFill>
                            <a:schemeClr val="bg1"/>
                          </a:solidFill>
                          <a:effectLst/>
                        </a:rPr>
                        <a:t>Լեյկոցիտներ</a:t>
                      </a:r>
                      <a:endParaRPr lang="hy-AM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y-AM" sz="1400" dirty="0">
                          <a:solidFill>
                            <a:schemeClr val="bg1"/>
                          </a:solidFill>
                          <a:effectLst/>
                        </a:rPr>
                        <a:t>4.000–11.000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F"/>
                    </a:solidFill>
                  </a:tcPr>
                </a:tc>
              </a:tr>
              <a:tr h="260214">
                <a:tc>
                  <a:txBody>
                    <a:bodyPr/>
                    <a:lstStyle/>
                    <a:p>
                      <a:r>
                        <a:rPr lang="hy-AM" sz="1400" b="1" dirty="0" err="1">
                          <a:solidFill>
                            <a:schemeClr val="bg1"/>
                          </a:solidFill>
                          <a:effectLst/>
                        </a:rPr>
                        <a:t>Թրոմբոցիտներ</a:t>
                      </a:r>
                      <a:endParaRPr lang="hy-AM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y-AM" sz="1400" dirty="0">
                          <a:solidFill>
                            <a:schemeClr val="bg1"/>
                          </a:solidFill>
                          <a:effectLst/>
                        </a:rPr>
                        <a:t>300.000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7600" y="1371600"/>
            <a:ext cx="5181600" cy="22860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Էրիթրոցիտները</a:t>
            </a:r>
            <a:r>
              <a:rPr lang="en-US" sz="2000" dirty="0" smtClean="0"/>
              <a:t> </a:t>
            </a:r>
            <a:r>
              <a:rPr lang="en-US" sz="2000" dirty="0" err="1" smtClean="0"/>
              <a:t>արյան</a:t>
            </a:r>
            <a:r>
              <a:rPr lang="en-US" sz="2000" dirty="0" smtClean="0"/>
              <a:t> </a:t>
            </a:r>
            <a:r>
              <a:rPr lang="en-US" sz="2000" dirty="0" err="1" smtClean="0"/>
              <a:t>կարմիր</a:t>
            </a:r>
            <a:r>
              <a:rPr lang="en-US" sz="2000" dirty="0" smtClean="0"/>
              <a:t> </a:t>
            </a:r>
            <a:r>
              <a:rPr lang="en-US" sz="2000" dirty="0" err="1" smtClean="0"/>
              <a:t>բջիջներն</a:t>
            </a:r>
            <a:r>
              <a:rPr lang="en-US" sz="2000" dirty="0" smtClean="0"/>
              <a:t> </a:t>
            </a:r>
            <a:r>
              <a:rPr lang="en-US" sz="2000" dirty="0" err="1" smtClean="0"/>
              <a:t>են</a:t>
            </a:r>
            <a:r>
              <a:rPr lang="en-US" sz="2000" dirty="0" smtClean="0"/>
              <a:t>: </a:t>
            </a:r>
            <a:r>
              <a:rPr lang="en-US" sz="2000" dirty="0" err="1" smtClean="0"/>
              <a:t>Նրանց</a:t>
            </a:r>
            <a:r>
              <a:rPr lang="en-US" sz="2000" dirty="0" smtClean="0"/>
              <a:t> </a:t>
            </a:r>
            <a:r>
              <a:rPr lang="en-US" sz="2000" dirty="0" err="1" smtClean="0"/>
              <a:t>գլխավոր</a:t>
            </a:r>
            <a:r>
              <a:rPr lang="en-US" sz="2000" dirty="0" smtClean="0"/>
              <a:t> </a:t>
            </a:r>
            <a:r>
              <a:rPr lang="en-US" sz="2000" dirty="0" err="1" smtClean="0"/>
              <a:t>ֆունկցիան</a:t>
            </a:r>
            <a:r>
              <a:rPr lang="en-US" sz="2000" dirty="0" smtClean="0"/>
              <a:t> </a:t>
            </a:r>
            <a:r>
              <a:rPr lang="en-US" sz="2000" dirty="0" err="1" smtClean="0"/>
              <a:t>թթվածնի</a:t>
            </a:r>
            <a:r>
              <a:rPr lang="en-US" sz="2000" dirty="0" smtClean="0"/>
              <a:t> և </a:t>
            </a:r>
            <a:r>
              <a:rPr lang="en-US" sz="2000" dirty="0" err="1" smtClean="0"/>
              <a:t>ածխաթթու</a:t>
            </a:r>
            <a:r>
              <a:rPr lang="en-US" sz="2000" dirty="0" smtClean="0"/>
              <a:t> </a:t>
            </a:r>
            <a:r>
              <a:rPr lang="en-US" sz="2000" dirty="0" err="1" smtClean="0"/>
              <a:t>գազի</a:t>
            </a:r>
            <a:r>
              <a:rPr lang="en-US" sz="2000" dirty="0" smtClean="0"/>
              <a:t> </a:t>
            </a:r>
            <a:r>
              <a:rPr lang="en-US" sz="2000" dirty="0" err="1" smtClean="0"/>
              <a:t>փոխադրումն</a:t>
            </a:r>
            <a:r>
              <a:rPr lang="en-US" sz="2000" dirty="0" smtClean="0"/>
              <a:t> է: </a:t>
            </a:r>
            <a:r>
              <a:rPr lang="en-US" sz="2000" dirty="0" err="1" smtClean="0"/>
              <a:t>Հասում</a:t>
            </a:r>
            <a:r>
              <a:rPr lang="en-US" sz="2000" dirty="0" smtClean="0"/>
              <a:t> </a:t>
            </a:r>
            <a:r>
              <a:rPr lang="en-US" sz="2000" dirty="0" err="1" smtClean="0"/>
              <a:t>էրիթրոցիտները</a:t>
            </a:r>
            <a:r>
              <a:rPr lang="en-US" sz="2000" dirty="0" smtClean="0"/>
              <a:t> </a:t>
            </a:r>
            <a:r>
              <a:rPr lang="en-US" sz="2000" dirty="0" err="1" smtClean="0"/>
              <a:t>ապրում</a:t>
            </a:r>
            <a:r>
              <a:rPr lang="en-US" sz="2000" dirty="0" smtClean="0"/>
              <a:t> </a:t>
            </a:r>
            <a:r>
              <a:rPr lang="en-US" sz="2000" dirty="0" err="1" smtClean="0"/>
              <a:t>են</a:t>
            </a:r>
            <a:r>
              <a:rPr lang="en-US" sz="2000" dirty="0" smtClean="0"/>
              <a:t> 120-130 </a:t>
            </a:r>
            <a:r>
              <a:rPr lang="en-US" sz="2000" dirty="0" err="1" smtClean="0"/>
              <a:t>օր</a:t>
            </a:r>
            <a:r>
              <a:rPr lang="en-US" sz="2000" dirty="0" smtClean="0"/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36576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Լեյկոցիտները</a:t>
            </a:r>
            <a:r>
              <a:rPr lang="en-US" sz="2000" dirty="0"/>
              <a:t> </a:t>
            </a:r>
            <a:r>
              <a:rPr lang="en-US" sz="2000" dirty="0" err="1"/>
              <a:t>արյան</a:t>
            </a:r>
            <a:r>
              <a:rPr lang="en-US" sz="2000" dirty="0"/>
              <a:t> </a:t>
            </a:r>
            <a:r>
              <a:rPr lang="en-US" sz="2000" dirty="0" err="1"/>
              <a:t>սպիտակ</a:t>
            </a:r>
            <a:r>
              <a:rPr lang="en-US" sz="2000" dirty="0"/>
              <a:t> </a:t>
            </a:r>
            <a:r>
              <a:rPr lang="en-US" sz="2000" dirty="0" err="1"/>
              <a:t>գնդիկներն</a:t>
            </a:r>
            <a:r>
              <a:rPr lang="en-US" sz="2000" dirty="0"/>
              <a:t> </a:t>
            </a:r>
            <a:r>
              <a:rPr lang="en-US" sz="2000" dirty="0" err="1"/>
              <a:t>են</a:t>
            </a:r>
            <a:r>
              <a:rPr lang="en-US" sz="2000" dirty="0"/>
              <a:t>: </a:t>
            </a:r>
            <a:r>
              <a:rPr lang="en-US" sz="2000" dirty="0" err="1"/>
              <a:t>Դրանք</a:t>
            </a:r>
            <a:r>
              <a:rPr lang="en-US" sz="2000" dirty="0"/>
              <a:t> </a:t>
            </a:r>
            <a:r>
              <a:rPr lang="en-US" sz="2000" dirty="0" err="1"/>
              <a:t>կատարում</a:t>
            </a:r>
            <a:r>
              <a:rPr lang="en-US" sz="2000" dirty="0"/>
              <a:t> </a:t>
            </a:r>
            <a:r>
              <a:rPr lang="en-US" sz="2000" dirty="0" err="1"/>
              <a:t>են</a:t>
            </a:r>
            <a:r>
              <a:rPr lang="en-US" sz="2000" dirty="0"/>
              <a:t> </a:t>
            </a:r>
            <a:r>
              <a:rPr lang="en-US" sz="2000" dirty="0" err="1"/>
              <a:t>բազմաթիվ</a:t>
            </a:r>
            <a:r>
              <a:rPr lang="en-US" sz="2000" dirty="0"/>
              <a:t> </a:t>
            </a:r>
            <a:r>
              <a:rPr lang="en-US" sz="2000" dirty="0" err="1"/>
              <a:t>պաշտպանողական</a:t>
            </a:r>
            <a:r>
              <a:rPr lang="en-US" sz="2000" dirty="0"/>
              <a:t> </a:t>
            </a:r>
            <a:r>
              <a:rPr lang="en-US" sz="2000" dirty="0" err="1"/>
              <a:t>ֆունկցիաներ</a:t>
            </a:r>
            <a:r>
              <a:rPr lang="en-US" sz="2000" dirty="0"/>
              <a:t>: </a:t>
            </a:r>
            <a:r>
              <a:rPr lang="en-US" sz="2000" dirty="0" err="1"/>
              <a:t>Լեյկոցիտները</a:t>
            </a:r>
            <a:r>
              <a:rPr lang="en-US" sz="2000" dirty="0"/>
              <a:t> </a:t>
            </a:r>
            <a:r>
              <a:rPr lang="en-US" sz="2000" dirty="0" err="1"/>
              <a:t>ապրում</a:t>
            </a:r>
            <a:r>
              <a:rPr lang="en-US" sz="2000" dirty="0"/>
              <a:t> </a:t>
            </a:r>
            <a:r>
              <a:rPr lang="en-US" sz="2000" dirty="0" err="1"/>
              <a:t>են</a:t>
            </a:r>
            <a:r>
              <a:rPr lang="en-US" sz="2000" dirty="0"/>
              <a:t> </a:t>
            </a:r>
            <a:r>
              <a:rPr lang="en-US" sz="2000" dirty="0" err="1"/>
              <a:t>մի</a:t>
            </a:r>
            <a:r>
              <a:rPr lang="en-US" sz="2000" dirty="0"/>
              <a:t> </a:t>
            </a:r>
            <a:r>
              <a:rPr lang="en-US" sz="2000" dirty="0" err="1"/>
              <a:t>քանի</a:t>
            </a:r>
            <a:r>
              <a:rPr lang="en-US" sz="2000" dirty="0"/>
              <a:t> </a:t>
            </a:r>
            <a:r>
              <a:rPr lang="en-US" sz="2000" dirty="0" err="1"/>
              <a:t>ժամից</a:t>
            </a:r>
            <a:r>
              <a:rPr lang="en-US" sz="2000" dirty="0"/>
              <a:t> </a:t>
            </a:r>
            <a:r>
              <a:rPr lang="en-US" sz="2000" dirty="0" err="1"/>
              <a:t>միջև</a:t>
            </a:r>
            <a:r>
              <a:rPr lang="en-US" sz="2000" dirty="0"/>
              <a:t> </a:t>
            </a:r>
            <a:r>
              <a:rPr lang="en-US" sz="2000" dirty="0" err="1"/>
              <a:t>մեկ</a:t>
            </a:r>
            <a:r>
              <a:rPr lang="en-US" sz="2000" dirty="0"/>
              <a:t> </a:t>
            </a:r>
            <a:r>
              <a:rPr lang="en-US" sz="2000" dirty="0" err="1"/>
              <a:t>օր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Թրոմբոցիտները</a:t>
            </a:r>
            <a:r>
              <a:rPr lang="en-US" sz="2000" dirty="0" smtClean="0"/>
              <a:t> </a:t>
            </a:r>
            <a:r>
              <a:rPr lang="en-US" sz="2000" dirty="0" err="1" smtClean="0"/>
              <a:t>արյան</a:t>
            </a:r>
            <a:r>
              <a:rPr lang="en-US" sz="2000" dirty="0" smtClean="0"/>
              <a:t> </a:t>
            </a:r>
            <a:r>
              <a:rPr lang="en-US" sz="2000" dirty="0" err="1" smtClean="0"/>
              <a:t>թափանցիկ</a:t>
            </a:r>
            <a:r>
              <a:rPr lang="en-US" sz="2000" dirty="0" smtClean="0"/>
              <a:t> </a:t>
            </a:r>
            <a:r>
              <a:rPr lang="en-US" sz="2000" dirty="0" err="1" smtClean="0"/>
              <a:t>թիթեղիկներն</a:t>
            </a:r>
            <a:r>
              <a:rPr lang="en-US" sz="2000" dirty="0" smtClean="0"/>
              <a:t> </a:t>
            </a:r>
            <a:r>
              <a:rPr lang="en-US" sz="2000" dirty="0" err="1" smtClean="0"/>
              <a:t>են</a:t>
            </a:r>
            <a:r>
              <a:rPr lang="en-US" sz="2000" dirty="0" smtClean="0"/>
              <a:t> և </a:t>
            </a:r>
            <a:r>
              <a:rPr lang="en-US" sz="2000" dirty="0" err="1" smtClean="0"/>
              <a:t>մասնակցում</a:t>
            </a:r>
            <a:r>
              <a:rPr lang="en-US" sz="2000" dirty="0" smtClean="0"/>
              <a:t> </a:t>
            </a:r>
            <a:r>
              <a:rPr lang="en-US" sz="2000" dirty="0" err="1" smtClean="0"/>
              <a:t>են</a:t>
            </a:r>
            <a:r>
              <a:rPr lang="en-US" sz="2000" dirty="0" smtClean="0"/>
              <a:t> </a:t>
            </a:r>
            <a:r>
              <a:rPr lang="en-US" sz="2000" dirty="0" err="1" smtClean="0"/>
              <a:t>արյան</a:t>
            </a:r>
            <a:r>
              <a:rPr lang="en-US" sz="2000" dirty="0" smtClean="0"/>
              <a:t> </a:t>
            </a:r>
            <a:r>
              <a:rPr lang="en-US" sz="2000" dirty="0" err="1" smtClean="0"/>
              <a:t>մակարդմանը</a:t>
            </a:r>
            <a:r>
              <a:rPr lang="en-US" sz="2000" dirty="0" smtClean="0"/>
              <a:t>: </a:t>
            </a:r>
            <a:r>
              <a:rPr lang="hy-AM" sz="2000" dirty="0"/>
              <a:t>Երբ </a:t>
            </a:r>
            <a:r>
              <a:rPr lang="hy-AM" sz="2000" dirty="0" err="1"/>
              <a:t>որևէ</a:t>
            </a:r>
            <a:r>
              <a:rPr lang="hy-AM" sz="2000" dirty="0"/>
              <a:t> արյունատար անոթ է վնասվում, դրանք կուտակվում են վնասվածքի տեղում, կպչում միմյանց և անջատում են արյան անոթը սեղմող ու մակարդուկ (</a:t>
            </a:r>
            <a:r>
              <a:rPr lang="hy-AM" sz="2000" dirty="0" err="1"/>
              <a:t>թրոմբ</a:t>
            </a:r>
            <a:r>
              <a:rPr lang="hy-AM" sz="2000" dirty="0"/>
              <a:t>) առաջացնող նյութ, որը խոչընդոտում է արյունահոսությունը։</a:t>
            </a:r>
          </a:p>
        </p:txBody>
      </p:sp>
    </p:spTree>
    <p:extLst>
      <p:ext uri="{BB962C8B-B14F-4D97-AF65-F5344CB8AC3E}">
        <p14:creationId xmlns:p14="http://schemas.microsoft.com/office/powerpoint/2010/main" val="304253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Նյութի հեղինակ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Սիրանուշ Ասատրյան</a:t>
            </a:r>
            <a:endParaRPr lang="hy-AM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Միջին դպրոց, 8-1 դասարան</a:t>
            </a:r>
          </a:p>
          <a:p>
            <a:endParaRPr lang="ru-RU" dirty="0"/>
          </a:p>
          <a:p>
            <a:r>
              <a:rPr lang="ru-RU" dirty="0" smtClean="0"/>
              <a:t>2014թ.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33447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4">
      <a:dk1>
        <a:srgbClr val="000000"/>
      </a:dk1>
      <a:lt1>
        <a:srgbClr val="FFFFFF"/>
      </a:lt1>
      <a:dk2>
        <a:srgbClr val="FF000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</TotalTime>
  <Words>185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Արյուն</vt:lpstr>
      <vt:lpstr>Արյուն</vt:lpstr>
      <vt:lpstr>Արյան ֆունկցիաները</vt:lpstr>
      <vt:lpstr>PowerPoint Presentation</vt:lpstr>
      <vt:lpstr>Արյան շրջանառությունը</vt:lpstr>
      <vt:lpstr>Ձևավոր տարրեր</vt:lpstr>
      <vt:lpstr>Նյութի հեղինակ Սիրանուշ Ասատրյան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Արյուն</dc:title>
  <dc:creator>Siranush</dc:creator>
  <cp:lastModifiedBy>Siranush</cp:lastModifiedBy>
  <cp:revision>8</cp:revision>
  <dcterms:created xsi:type="dcterms:W3CDTF">2014-11-09T19:14:05Z</dcterms:created>
  <dcterms:modified xsi:type="dcterms:W3CDTF">2014-11-09T20:47:41Z</dcterms:modified>
</cp:coreProperties>
</file>