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y-AM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1FAEF-8DE6-4EF7-A8D7-A46884DCFC87}" type="datetimeFigureOut">
              <a:rPr lang="hy-AM" smtClean="0"/>
              <a:t>09.03.2015</a:t>
            </a:fld>
            <a:endParaRPr lang="hy-AM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y-AM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187DA-9CB3-4F76-9E0E-5AAB5E018A7D}" type="slidenum">
              <a:rPr lang="hy-AM" smtClean="0"/>
              <a:t>‹#›</a:t>
            </a:fld>
            <a:endParaRPr lang="hy-AM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1FAEF-8DE6-4EF7-A8D7-A46884DCFC87}" type="datetimeFigureOut">
              <a:rPr lang="hy-AM" smtClean="0"/>
              <a:t>09.03.2015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187DA-9CB3-4F76-9E0E-5AAB5E018A7D}" type="slidenum">
              <a:rPr lang="hy-AM" smtClean="0"/>
              <a:t>‹#›</a:t>
            </a:fld>
            <a:endParaRPr lang="hy-AM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1FAEF-8DE6-4EF7-A8D7-A46884DCFC87}" type="datetimeFigureOut">
              <a:rPr lang="hy-AM" smtClean="0"/>
              <a:t>09.03.2015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187DA-9CB3-4F76-9E0E-5AAB5E018A7D}" type="slidenum">
              <a:rPr lang="hy-AM" smtClean="0"/>
              <a:t>‹#›</a:t>
            </a:fld>
            <a:endParaRPr lang="hy-AM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1FAEF-8DE6-4EF7-A8D7-A46884DCFC87}" type="datetimeFigureOut">
              <a:rPr lang="hy-AM" smtClean="0"/>
              <a:t>09.03.2015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187DA-9CB3-4F76-9E0E-5AAB5E018A7D}" type="slidenum">
              <a:rPr lang="hy-AM" smtClean="0"/>
              <a:t>‹#›</a:t>
            </a:fld>
            <a:endParaRPr lang="hy-AM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1FAEF-8DE6-4EF7-A8D7-A46884DCFC87}" type="datetimeFigureOut">
              <a:rPr lang="hy-AM" smtClean="0"/>
              <a:t>09.03.2015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187DA-9CB3-4F76-9E0E-5AAB5E018A7D}" type="slidenum">
              <a:rPr lang="hy-AM" smtClean="0"/>
              <a:t>‹#›</a:t>
            </a:fld>
            <a:endParaRPr lang="hy-AM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1FAEF-8DE6-4EF7-A8D7-A46884DCFC87}" type="datetimeFigureOut">
              <a:rPr lang="hy-AM" smtClean="0"/>
              <a:t>09.03.2015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187DA-9CB3-4F76-9E0E-5AAB5E018A7D}" type="slidenum">
              <a:rPr lang="hy-AM" smtClean="0"/>
              <a:t>‹#›</a:t>
            </a:fld>
            <a:endParaRPr lang="hy-AM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1FAEF-8DE6-4EF7-A8D7-A46884DCFC87}" type="datetimeFigureOut">
              <a:rPr lang="hy-AM" smtClean="0"/>
              <a:t>09.03.2015</a:t>
            </a:fld>
            <a:endParaRPr lang="hy-AM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y-AM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187DA-9CB3-4F76-9E0E-5AAB5E018A7D}" type="slidenum">
              <a:rPr lang="hy-AM" smtClean="0"/>
              <a:t>‹#›</a:t>
            </a:fld>
            <a:endParaRPr lang="hy-AM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1FAEF-8DE6-4EF7-A8D7-A46884DCFC87}" type="datetimeFigureOut">
              <a:rPr lang="hy-AM" smtClean="0"/>
              <a:t>09.03.2015</a:t>
            </a:fld>
            <a:endParaRPr lang="hy-A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y-A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187DA-9CB3-4F76-9E0E-5AAB5E018A7D}" type="slidenum">
              <a:rPr lang="hy-AM" smtClean="0"/>
              <a:t>‹#›</a:t>
            </a:fld>
            <a:endParaRPr lang="hy-AM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1FAEF-8DE6-4EF7-A8D7-A46884DCFC87}" type="datetimeFigureOut">
              <a:rPr lang="hy-AM" smtClean="0"/>
              <a:t>09.03.2015</a:t>
            </a:fld>
            <a:endParaRPr lang="hy-AM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y-AM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187DA-9CB3-4F76-9E0E-5AAB5E018A7D}" type="slidenum">
              <a:rPr lang="hy-AM" smtClean="0"/>
              <a:t>‹#›</a:t>
            </a:fld>
            <a:endParaRPr lang="hy-AM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1FAEF-8DE6-4EF7-A8D7-A46884DCFC87}" type="datetimeFigureOut">
              <a:rPr lang="hy-AM" smtClean="0"/>
              <a:t>09.03.2015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187DA-9CB3-4F76-9E0E-5AAB5E018A7D}" type="slidenum">
              <a:rPr lang="hy-AM" smtClean="0"/>
              <a:t>‹#›</a:t>
            </a:fld>
            <a:endParaRPr lang="hy-AM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1FAEF-8DE6-4EF7-A8D7-A46884DCFC87}" type="datetimeFigureOut">
              <a:rPr lang="hy-AM" smtClean="0"/>
              <a:t>09.03.2015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187DA-9CB3-4F76-9E0E-5AAB5E018A7D}" type="slidenum">
              <a:rPr lang="hy-AM" smtClean="0"/>
              <a:t>‹#›</a:t>
            </a:fld>
            <a:endParaRPr lang="hy-AM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A61FAEF-8DE6-4EF7-A8D7-A46884DCFC87}" type="datetimeFigureOut">
              <a:rPr lang="hy-AM" smtClean="0"/>
              <a:t>09.03.2015</a:t>
            </a:fld>
            <a:endParaRPr lang="hy-AM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y-AM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27187DA-9CB3-4F76-9E0E-5AAB5E018A7D}" type="slidenum">
              <a:rPr lang="hy-AM" smtClean="0"/>
              <a:t>‹#›</a:t>
            </a:fld>
            <a:endParaRPr lang="hy-AM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Հայերը</a:t>
            </a:r>
            <a:r>
              <a:rPr lang="en-US" dirty="0" smtClean="0"/>
              <a:t> </a:t>
            </a:r>
            <a:r>
              <a:rPr lang="en-US" dirty="0" err="1" smtClean="0"/>
              <a:t>Թուրքիայում</a:t>
            </a:r>
            <a:endParaRPr lang="hy-AM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85907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Հայերը Թուրքիայում</a:t>
            </a:r>
            <a:endParaRPr lang="hy-AM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035035"/>
              </p:ext>
            </p:extLst>
          </p:nvPr>
        </p:nvGraphicFramePr>
        <p:xfrm>
          <a:off x="1295400" y="1620129"/>
          <a:ext cx="7499350" cy="624840"/>
        </p:xfrm>
        <a:graphic>
          <a:graphicData uri="http://schemas.openxmlformats.org/drawingml/2006/table">
            <a:tbl>
              <a:tblPr/>
              <a:tblGrid>
                <a:gridCol w="749935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hy-AM" dirty="0">
                          <a:effectLst/>
                        </a:rPr>
                        <a:t>Ընդհանուր քանակ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8AB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dirty="0" smtClean="0">
                          <a:effectLst/>
                        </a:rPr>
                        <a:t>60,000</a:t>
                      </a:r>
                      <a:endParaRPr lang="hy-AM" dirty="0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6D9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Users\Siranush\Desktop\Armenian_place_names_renamed_in_Turke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09800"/>
            <a:ext cx="6543675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43000" y="5044476"/>
            <a:ext cx="7391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y-AM" dirty="0"/>
              <a:t>Հայերը ժամանակակից Թուրքիայի տարածքում ապրել են շատ ավելի վաղ ժամանակներից, քան այնտեղ հաստատվել է թուրքական տարրը։</a:t>
            </a:r>
          </a:p>
        </p:txBody>
      </p:sp>
    </p:spTree>
    <p:extLst>
      <p:ext uri="{BB962C8B-B14F-4D97-AF65-F5344CB8AC3E}">
        <p14:creationId xmlns:p14="http://schemas.microsoft.com/office/powerpoint/2010/main" val="76144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Հայերը</a:t>
            </a:r>
            <a:r>
              <a:rPr lang="en-US" dirty="0" smtClean="0"/>
              <a:t> </a:t>
            </a:r>
            <a:r>
              <a:rPr lang="en-US" dirty="0" err="1" smtClean="0"/>
              <a:t>Թուրքիայում</a:t>
            </a:r>
            <a:endParaRPr lang="hy-A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Հայ</a:t>
            </a:r>
            <a:r>
              <a:rPr lang="en-US" dirty="0" smtClean="0"/>
              <a:t> </a:t>
            </a:r>
            <a:r>
              <a:rPr lang="en-US" dirty="0" err="1" smtClean="0"/>
              <a:t>կյանքը</a:t>
            </a:r>
            <a:r>
              <a:rPr lang="en-US" dirty="0" smtClean="0"/>
              <a:t> </a:t>
            </a:r>
            <a:r>
              <a:rPr lang="en-US" dirty="0" err="1" smtClean="0"/>
              <a:t>կենտրոնացված</a:t>
            </a:r>
            <a:r>
              <a:rPr lang="en-US" dirty="0" smtClean="0"/>
              <a:t> է </a:t>
            </a:r>
            <a:r>
              <a:rPr lang="en-US" dirty="0" err="1" smtClean="0"/>
              <a:t>Ստամբուլում</a:t>
            </a:r>
            <a:r>
              <a:rPr lang="en-US" dirty="0" smtClean="0"/>
              <a:t>: </a:t>
            </a:r>
            <a:r>
              <a:rPr lang="hy-AM" dirty="0" smtClean="0"/>
              <a:t>Հայկական </a:t>
            </a:r>
            <a:r>
              <a:rPr lang="hy-AM" dirty="0"/>
              <a:t>եկեղեցիներին կից գործում են դպրոցներ։ Առաջին կանոնավոր դպրոցը հիմնվել է 1715 թ-ին Կոստանդնուպոլսում։ Ներկայումս գործում են 17 հայկական վարժարաններ, որտեղ </a:t>
            </a:r>
            <a:r>
              <a:rPr lang="hy-AM" dirty="0" err="1"/>
              <a:t>ուսուցանվում</a:t>
            </a:r>
            <a:r>
              <a:rPr lang="hy-AM" dirty="0"/>
              <a:t> են հայոց լեզու, կրոնի պատմություն (հայ ժողովրդի պատմության </a:t>
            </a:r>
            <a:r>
              <a:rPr lang="hy-AM" dirty="0" err="1"/>
              <a:t>դասավանդումն</a:t>
            </a:r>
            <a:r>
              <a:rPr lang="hy-AM" dirty="0"/>
              <a:t> արգելված է)։ </a:t>
            </a:r>
            <a:r>
              <a:rPr lang="hy-AM" dirty="0" err="1" smtClean="0"/>
              <a:t>Թուրքերենի</a:t>
            </a:r>
            <a:r>
              <a:rPr lang="hy-AM" dirty="0" smtClean="0"/>
              <a:t>, </a:t>
            </a:r>
            <a:r>
              <a:rPr lang="hy-AM" dirty="0"/>
              <a:t>Թուրքիայի պատմության և աշխարհագրության ուսուցիչները պարտադիր թուրքեր են։</a:t>
            </a:r>
            <a:endParaRPr lang="hy-AM" dirty="0"/>
          </a:p>
        </p:txBody>
      </p:sp>
    </p:spTree>
    <p:extLst>
      <p:ext uri="{BB962C8B-B14F-4D97-AF65-F5344CB8AC3E}">
        <p14:creationId xmlns:p14="http://schemas.microsoft.com/office/powerpoint/2010/main" val="258710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Հայ</a:t>
            </a:r>
            <a:r>
              <a:rPr lang="en-US" sz="3600" dirty="0" smtClean="0"/>
              <a:t> </a:t>
            </a:r>
            <a:r>
              <a:rPr lang="en-US" sz="3600" dirty="0" err="1" smtClean="0"/>
              <a:t>երեխաները</a:t>
            </a:r>
            <a:r>
              <a:rPr lang="en-US" sz="3600" dirty="0" smtClean="0"/>
              <a:t> </a:t>
            </a:r>
            <a:r>
              <a:rPr lang="en-US" sz="3600" dirty="0" err="1" smtClean="0"/>
              <a:t>թուրքական</a:t>
            </a:r>
            <a:r>
              <a:rPr lang="en-US" sz="3600" dirty="0" smtClean="0"/>
              <a:t> </a:t>
            </a:r>
            <a:r>
              <a:rPr lang="en-US" sz="3600" dirty="0" err="1" smtClean="0"/>
              <a:t>դպրոցում</a:t>
            </a:r>
            <a:r>
              <a:rPr lang="en-US" sz="3600" dirty="0" smtClean="0"/>
              <a:t>. 1900-ական </a:t>
            </a:r>
            <a:r>
              <a:rPr lang="en-US" sz="3600" dirty="0" err="1" smtClean="0"/>
              <a:t>թվականներ</a:t>
            </a:r>
            <a:endParaRPr lang="hy-AM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y-AM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" y="1905000"/>
            <a:ext cx="8029575" cy="383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563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362" y="0"/>
            <a:ext cx="7498080" cy="9144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Հայկական</a:t>
            </a:r>
            <a:r>
              <a:rPr lang="en-US" sz="3600" dirty="0" smtClean="0"/>
              <a:t> </a:t>
            </a:r>
            <a:r>
              <a:rPr lang="en-US" sz="3600" dirty="0" err="1" smtClean="0"/>
              <a:t>արվեստը</a:t>
            </a:r>
            <a:r>
              <a:rPr lang="en-US" sz="3600" dirty="0" smtClean="0"/>
              <a:t> </a:t>
            </a:r>
            <a:r>
              <a:rPr lang="en-US" sz="3600" dirty="0" err="1" smtClean="0"/>
              <a:t>Թուրքիայում</a:t>
            </a:r>
            <a:endParaRPr lang="hy-AM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762000"/>
            <a:ext cx="7498080" cy="4800600"/>
          </a:xfrm>
        </p:spPr>
        <p:txBody>
          <a:bodyPr>
            <a:normAutofit fontScale="62500" lnSpcReduction="20000"/>
          </a:bodyPr>
          <a:lstStyle/>
          <a:p>
            <a:r>
              <a:rPr lang="hy-AM" dirty="0"/>
              <a:t>Թուրքիայում առաջին թատրոնի հիմնադիրը Հակոբ </a:t>
            </a:r>
            <a:r>
              <a:rPr lang="hy-AM" dirty="0" err="1"/>
              <a:t>Վարդովյանն</a:t>
            </a:r>
            <a:r>
              <a:rPr lang="hy-AM" dirty="0"/>
              <a:t> է, օպերայի և </a:t>
            </a:r>
            <a:r>
              <a:rPr lang="hy-AM" dirty="0" err="1"/>
              <a:t>օպերետի</a:t>
            </a:r>
            <a:r>
              <a:rPr lang="hy-AM" dirty="0"/>
              <a:t> ստեղծողը՝ Տիգրան </a:t>
            </a:r>
            <a:r>
              <a:rPr lang="hy-AM" dirty="0" err="1"/>
              <a:t>Չուխաջյանը</a:t>
            </a:r>
            <a:r>
              <a:rPr lang="hy-AM" dirty="0"/>
              <a:t>, առաջին նվագախմբի ղեկավարը՝ Գրիգոր </a:t>
            </a:r>
            <a:r>
              <a:rPr lang="hy-AM" dirty="0" err="1"/>
              <a:t>Սինանյանը</a:t>
            </a:r>
            <a:r>
              <a:rPr lang="hy-AM" dirty="0" smtClean="0"/>
              <a:t>։</a:t>
            </a:r>
            <a:r>
              <a:rPr lang="en-US" dirty="0" smtClean="0"/>
              <a:t> </a:t>
            </a:r>
            <a:r>
              <a:rPr lang="hy-AM" dirty="0"/>
              <a:t> Քանդակագործ Երվանդ </a:t>
            </a:r>
            <a:r>
              <a:rPr lang="hy-AM" dirty="0" err="1"/>
              <a:t>Ոսկանը</a:t>
            </a:r>
            <a:r>
              <a:rPr lang="hy-AM" dirty="0"/>
              <a:t> համարվում է Թուրքիայում քանդակագործության արվեստի հիմնադիրը</a:t>
            </a:r>
            <a:r>
              <a:rPr lang="hy-AM" dirty="0" smtClean="0"/>
              <a:t>։</a:t>
            </a:r>
            <a:r>
              <a:rPr lang="en-US" dirty="0" smtClean="0"/>
              <a:t> </a:t>
            </a:r>
            <a:r>
              <a:rPr lang="hy-AM" dirty="0"/>
              <a:t>Թուրքիայում են ապրել և ստեղծագործել հայ գրականության բազմաթիվ նշանավոր դեմքեր՝ Մկրտիչ Պեշիկթաշլյանը, Պետրոս Դուրյանը, Միսաք </a:t>
            </a:r>
            <a:r>
              <a:rPr lang="hy-AM" dirty="0" err="1"/>
              <a:t>Մեծարենցը</a:t>
            </a:r>
            <a:r>
              <a:rPr lang="hy-AM" dirty="0"/>
              <a:t>, Հակոբ </a:t>
            </a:r>
            <a:r>
              <a:rPr lang="hy-AM" dirty="0" err="1"/>
              <a:t>Պարոնյանը</a:t>
            </a:r>
            <a:r>
              <a:rPr lang="hy-AM" dirty="0"/>
              <a:t>, Երվանդ Օտյանը, Գրիգոր Զոհրապը, Սիամանթոն, Դանիել Վարուժանը, Ռուբեն </a:t>
            </a:r>
            <a:r>
              <a:rPr lang="hy-AM" dirty="0" err="1"/>
              <a:t>Սևակը</a:t>
            </a:r>
            <a:r>
              <a:rPr lang="hy-AM" dirty="0"/>
              <a:t> և ուրիշներ. նրանցից շատերը Մեծ եղեռնի զոհ դարձան։</a:t>
            </a:r>
            <a:r>
              <a:rPr lang="hy-AM" dirty="0"/>
              <a:t/>
            </a:r>
            <a:br>
              <a:rPr lang="hy-AM" dirty="0"/>
            </a:br>
            <a:r>
              <a:rPr lang="hy-AM" dirty="0"/>
              <a:t>Թուրքիայում առաջին հայերեն պարբերականը՝ «</a:t>
            </a:r>
            <a:r>
              <a:rPr lang="hy-AM" dirty="0" err="1"/>
              <a:t>Լրո</a:t>
            </a:r>
            <a:r>
              <a:rPr lang="hy-AM" dirty="0"/>
              <a:t> գիրը», լույս է տեսել 1832 թ-ին։ Ներկայումս հրատարակվում են «Ժամանակ», «Մարմարա» օրաթերթերը, «Սուրբ Փրկիչ», «Լրաբեր», «Ակոս» և այլ պարբերականներ։ </a:t>
            </a:r>
            <a:endParaRPr lang="hy-AM" dirty="0"/>
          </a:p>
        </p:txBody>
      </p:sp>
      <p:pic>
        <p:nvPicPr>
          <p:cNvPr id="3074" name="Picture 2" descr="http://news.am/img/news/18/24/35/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837696"/>
            <a:ext cx="299085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474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Վերջ</a:t>
            </a:r>
            <a:endParaRPr lang="hy-A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Նյութը</a:t>
            </a:r>
            <a:r>
              <a:rPr lang="en-US" dirty="0" smtClean="0"/>
              <a:t> </a:t>
            </a:r>
            <a:r>
              <a:rPr lang="en-US" dirty="0" err="1" smtClean="0"/>
              <a:t>պատրաստեց</a:t>
            </a:r>
            <a:r>
              <a:rPr lang="en-US" dirty="0" smtClean="0"/>
              <a:t>՝</a:t>
            </a:r>
          </a:p>
          <a:p>
            <a:r>
              <a:rPr lang="en-US" dirty="0" smtClean="0"/>
              <a:t>Սիրանուշ </a:t>
            </a:r>
            <a:r>
              <a:rPr lang="en-US" dirty="0" err="1" smtClean="0"/>
              <a:t>Ասատրյանը</a:t>
            </a:r>
            <a:endParaRPr lang="en-US" dirty="0" smtClean="0"/>
          </a:p>
          <a:p>
            <a:r>
              <a:rPr lang="en-US" dirty="0" smtClean="0"/>
              <a:t>8-1 </a:t>
            </a:r>
            <a:r>
              <a:rPr lang="en-US" dirty="0" err="1" smtClean="0"/>
              <a:t>դասարան</a:t>
            </a:r>
            <a:endParaRPr lang="en-US" dirty="0" smtClean="0"/>
          </a:p>
          <a:p>
            <a:r>
              <a:rPr lang="en-US" dirty="0" smtClean="0"/>
              <a:t>S</a:t>
            </a:r>
            <a:r>
              <a:rPr lang="ru-RU" dirty="0" smtClean="0"/>
              <a:t>iranush.jimdo.com</a:t>
            </a:r>
          </a:p>
          <a:p>
            <a:r>
              <a:rPr lang="ru-RU" dirty="0" smtClean="0"/>
              <a:t>2015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753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</TotalTime>
  <Words>54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Հայերը Թուրքիայում</vt:lpstr>
      <vt:lpstr>Հայերը Թուրքիայում</vt:lpstr>
      <vt:lpstr>Հայերը Թուրքիայում</vt:lpstr>
      <vt:lpstr>Հայ երեխաները թուրքական դպրոցում. 1900-ական թվականներ</vt:lpstr>
      <vt:lpstr>Հայկական արվեստը Թուրքիայում</vt:lpstr>
      <vt:lpstr>Վերջ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Հայերը Թուրքիայում</dc:title>
  <dc:creator>Siranush</dc:creator>
  <cp:lastModifiedBy>Siranush</cp:lastModifiedBy>
  <cp:revision>5</cp:revision>
  <dcterms:created xsi:type="dcterms:W3CDTF">2015-03-09T19:36:42Z</dcterms:created>
  <dcterms:modified xsi:type="dcterms:W3CDTF">2015-03-09T20:26:02Z</dcterms:modified>
</cp:coreProperties>
</file>