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y-A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A5270F1-7A06-4D4E-98B7-C5F5350713F9}" type="datetimeFigureOut">
              <a:rPr lang="hy-AM" smtClean="0"/>
              <a:t>04.11.2014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1E2A5A-0C63-4B6D-8B88-ADBDD58BE2B8}" type="slidenum">
              <a:rPr lang="hy-AM" smtClean="0"/>
              <a:t>‹#›</a:t>
            </a:fld>
            <a:endParaRPr lang="hy-A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Մեծ</a:t>
            </a:r>
            <a:r>
              <a:rPr lang="en-US" dirty="0" smtClean="0"/>
              <a:t> </a:t>
            </a:r>
            <a:r>
              <a:rPr lang="en-US" dirty="0" err="1" smtClean="0"/>
              <a:t>Բրիտանիա</a:t>
            </a:r>
            <a:endParaRPr lang="hy-A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Մեծ</a:t>
            </a:r>
            <a:r>
              <a:rPr lang="en-US" dirty="0" smtClean="0"/>
              <a:t> </a:t>
            </a:r>
            <a:r>
              <a:rPr lang="en-US" dirty="0" err="1" smtClean="0"/>
              <a:t>Բրիտանիայի</a:t>
            </a:r>
            <a:r>
              <a:rPr lang="en-US" dirty="0" smtClean="0"/>
              <a:t> և </a:t>
            </a:r>
            <a:r>
              <a:rPr lang="en-US" dirty="0" err="1" smtClean="0"/>
              <a:t>Հյուսիսային</a:t>
            </a:r>
            <a:r>
              <a:rPr lang="en-US" dirty="0" smtClean="0"/>
              <a:t> </a:t>
            </a:r>
            <a:r>
              <a:rPr lang="en-US" dirty="0" err="1" smtClean="0"/>
              <a:t>Իռլանդիայի</a:t>
            </a:r>
            <a:r>
              <a:rPr lang="en-US" dirty="0" smtClean="0"/>
              <a:t> </a:t>
            </a:r>
            <a:r>
              <a:rPr lang="en-US" dirty="0" err="1" smtClean="0"/>
              <a:t>միացյալ</a:t>
            </a:r>
            <a:r>
              <a:rPr lang="en-US" dirty="0" smtClean="0"/>
              <a:t> </a:t>
            </a:r>
            <a:r>
              <a:rPr lang="en-US" dirty="0" err="1" smtClean="0"/>
              <a:t>թագավորություն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2582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399"/>
            <a:ext cx="8229600" cy="4495801"/>
          </a:xfrm>
        </p:spPr>
        <p:txBody>
          <a:bodyPr>
            <a:normAutofit/>
          </a:bodyPr>
          <a:lstStyle/>
          <a:p>
            <a:r>
              <a:rPr lang="hy-AM" dirty="0">
                <a:effectLst/>
              </a:rPr>
              <a:t>1. Անգլիացիները ամեն ինչ սովորելը պարզապես ատում են, քանի որ նրանց համար շատ դժվար է.  նրանք ծույլ են:</a:t>
            </a:r>
          </a:p>
          <a:p>
            <a:r>
              <a:rPr lang="hy-AM" dirty="0">
                <a:effectLst/>
              </a:rPr>
              <a:t>2</a:t>
            </a:r>
            <a:r>
              <a:rPr lang="hy-AM" dirty="0" smtClean="0">
                <a:effectLst/>
              </a:rPr>
              <a:t>.</a:t>
            </a:r>
            <a:r>
              <a:rPr lang="hy-AM" dirty="0">
                <a:effectLst/>
              </a:rPr>
              <a:t> .Մեծ Բրիտանիայում ավտոմոբիլային ուղղությունը հակառակ է</a:t>
            </a:r>
            <a:r>
              <a:rPr lang="hy-AM" dirty="0" smtClean="0">
                <a:effectLst/>
              </a:rPr>
              <a:t>:</a:t>
            </a:r>
            <a:r>
              <a:rPr lang="ru-RU" dirty="0" smtClean="0">
                <a:effectLst/>
              </a:rPr>
              <a:t> </a:t>
            </a:r>
            <a:r>
              <a:rPr lang="hy-AM" dirty="0" smtClean="0">
                <a:effectLst/>
              </a:rPr>
              <a:t>Հենց </a:t>
            </a:r>
            <a:r>
              <a:rPr lang="hy-AM" dirty="0">
                <a:effectLst/>
              </a:rPr>
              <a:t>այս քաղաքում է առաջացել ձախակողմյան ուղղությունը: </a:t>
            </a:r>
            <a:endParaRPr lang="ru-RU" dirty="0" smtClean="0">
              <a:effectLst/>
            </a:endParaRPr>
          </a:p>
          <a:p>
            <a:r>
              <a:rPr lang="hy-AM" dirty="0" smtClean="0">
                <a:effectLst/>
              </a:rPr>
              <a:t> 3</a:t>
            </a:r>
            <a:r>
              <a:rPr lang="hy-AM" dirty="0">
                <a:effectLst/>
              </a:rPr>
              <a:t>. </a:t>
            </a:r>
            <a:r>
              <a:rPr lang="hy-AM" dirty="0" err="1">
                <a:effectLst/>
              </a:rPr>
              <a:t>Էդինբուրգը</a:t>
            </a:r>
            <a:r>
              <a:rPr lang="hy-AM" dirty="0">
                <a:effectLst/>
              </a:rPr>
              <a:t> այն քաղաքն է, որն աշխարհում առաջին անգամ ունեցավ  իր սեփական հրշեջ ծառայությունը: </a:t>
            </a:r>
            <a:r>
              <a:rPr lang="hy-AM" dirty="0" smtClean="0">
                <a:effectLst/>
              </a:rPr>
              <a:t>4</a:t>
            </a:r>
            <a:r>
              <a:rPr lang="hy-AM" dirty="0">
                <a:effectLst/>
              </a:rPr>
              <a:t>. Նրանք կրում են չափազանց տարբեր և տարօրինակ հագուստներ:</a:t>
            </a:r>
          </a:p>
          <a:p>
            <a:r>
              <a:rPr lang="hy-AM" dirty="0">
                <a:effectLst/>
              </a:rPr>
              <a:t>5. Շատ դժվար է գտնել վարսավիրանոց. եթե ցանկություն ունեք մազերը կտրել, ապա հարկավոր է վարսավիրանոց գտնել ինտերնետի միջոցով կամ հարցնել ընկերներից:</a:t>
            </a:r>
          </a:p>
          <a:p>
            <a:endParaRPr lang="hy-A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410200"/>
            <a:ext cx="7543800" cy="914400"/>
          </a:xfrm>
        </p:spPr>
        <p:txBody>
          <a:bodyPr/>
          <a:lstStyle/>
          <a:p>
            <a:r>
              <a:rPr lang="ru-RU" dirty="0" smtClean="0"/>
              <a:t>Հետաքրքիր փաստեր անգլիացիների մասին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6800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399"/>
            <a:ext cx="8991600" cy="3581401"/>
          </a:xfrm>
        </p:spPr>
        <p:txBody>
          <a:bodyPr>
            <a:normAutofit/>
          </a:bodyPr>
          <a:lstStyle/>
          <a:p>
            <a:r>
              <a:rPr lang="hy-AM" dirty="0">
                <a:effectLst/>
              </a:rPr>
              <a:t>6. Ի դեպ ընկերության հաշվով. այստեղ կարող եք գտնել հետաքրքրություններին համապատասխան ընկեր:</a:t>
            </a:r>
          </a:p>
          <a:p>
            <a:r>
              <a:rPr lang="hy-AM" dirty="0">
                <a:effectLst/>
              </a:rPr>
              <a:t>7. Սպորտը անգլիացիների մոտ շատ ճանաչված է, ամենաշատը նրանք </a:t>
            </a:r>
            <a:r>
              <a:rPr lang="hy-AM" dirty="0" err="1">
                <a:effectLst/>
              </a:rPr>
              <a:t>ռեգբին</a:t>
            </a:r>
            <a:r>
              <a:rPr lang="hy-AM" dirty="0">
                <a:effectLst/>
              </a:rPr>
              <a:t> են սիրում:</a:t>
            </a:r>
          </a:p>
          <a:p>
            <a:r>
              <a:rPr lang="hy-AM" dirty="0">
                <a:effectLst/>
              </a:rPr>
              <a:t>8. </a:t>
            </a:r>
            <a:r>
              <a:rPr lang="hy-AM" dirty="0">
                <a:effectLst/>
              </a:rPr>
              <a:t>Շոտլանդիայում տղամարդը, ով մերժում է իրեն ամուսնության առաջարկություն արած կնոջը, պարտավոր է տուգանք վճարել դրա </a:t>
            </a:r>
            <a:r>
              <a:rPr lang="hy-AM" dirty="0" smtClean="0">
                <a:effectLst/>
              </a:rPr>
              <a:t>համար: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9. Բրիտանացիները պատրաստել </a:t>
            </a:r>
            <a:r>
              <a:rPr lang="hy-AM" dirty="0" smtClean="0">
                <a:effectLst/>
              </a:rPr>
              <a:t>չեն </a:t>
            </a:r>
            <a:r>
              <a:rPr lang="hy-AM" dirty="0">
                <a:effectLst/>
              </a:rPr>
              <a:t>սիրում. ընթրելու համար նրանք ձեզ </a:t>
            </a:r>
            <a:r>
              <a:rPr lang="hy-AM" dirty="0" smtClean="0">
                <a:effectLst/>
              </a:rPr>
              <a:t>կհրավիրեն</a:t>
            </a:r>
            <a:r>
              <a:rPr lang="ru-RU" dirty="0" smtClean="0">
                <a:effectLst/>
              </a:rPr>
              <a:t> </a:t>
            </a:r>
            <a:r>
              <a:rPr lang="hy-AM" dirty="0" smtClean="0">
                <a:effectLst/>
              </a:rPr>
              <a:t> </a:t>
            </a:r>
            <a:r>
              <a:rPr lang="hy-AM" dirty="0">
                <a:effectLst/>
              </a:rPr>
              <a:t>ռեստորան:</a:t>
            </a:r>
          </a:p>
          <a:p>
            <a:r>
              <a:rPr lang="hy-AM" dirty="0">
                <a:effectLst/>
              </a:rPr>
              <a:t>10. </a:t>
            </a:r>
            <a:r>
              <a:rPr lang="hy-AM" dirty="0">
                <a:effectLst/>
              </a:rPr>
              <a:t>Մեծ Բրիտանիայի գերբի նշանաբանը գրված է </a:t>
            </a:r>
            <a:r>
              <a:rPr lang="hy-AM" dirty="0" err="1" smtClean="0">
                <a:effectLst/>
              </a:rPr>
              <a:t>ֆրանսերենով</a:t>
            </a:r>
            <a:r>
              <a:rPr lang="ru-RU" dirty="0" smtClean="0">
                <a:effectLst/>
              </a:rPr>
              <a:t>:</a:t>
            </a:r>
            <a:endParaRPr lang="hy-A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6146" name="Picture 2" descr="http://www.travelnews.am/wp-content/uploads/2013/01/England-London-394086-1920x12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48074"/>
            <a:ext cx="52578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1"/>
            <a:ext cx="8763000" cy="3657599"/>
          </a:xfrm>
        </p:spPr>
        <p:txBody>
          <a:bodyPr>
            <a:normAutofit fontScale="92500"/>
          </a:bodyPr>
          <a:lstStyle/>
          <a:p>
            <a:r>
              <a:rPr lang="hy-AM" dirty="0" smtClean="0">
                <a:effectLst/>
              </a:rPr>
              <a:t>1</a:t>
            </a:r>
            <a:r>
              <a:rPr lang="en-US" dirty="0" smtClean="0">
                <a:effectLst/>
              </a:rPr>
              <a:t>1</a:t>
            </a:r>
            <a:r>
              <a:rPr lang="hy-AM" dirty="0" smtClean="0">
                <a:effectLst/>
              </a:rPr>
              <a:t>. </a:t>
            </a:r>
            <a:r>
              <a:rPr lang="hy-AM" dirty="0">
                <a:effectLst/>
              </a:rPr>
              <a:t>Անգլիացիները շատ հյուրասեր ժողովուրդ են. մշտապես կարող են ինչ-որ մեկին հրավիրել մեկ գավաթ սուրճի</a:t>
            </a:r>
            <a:r>
              <a:rPr lang="hy-AM" dirty="0" smtClean="0">
                <a:effectLst/>
              </a:rPr>
              <a:t>:</a:t>
            </a:r>
            <a:endParaRPr lang="ru-RU" dirty="0" smtClean="0">
              <a:effectLst/>
            </a:endParaRPr>
          </a:p>
          <a:p>
            <a:r>
              <a:rPr lang="en-US" dirty="0" smtClean="0">
                <a:effectLst/>
              </a:rPr>
              <a:t>1</a:t>
            </a:r>
            <a:r>
              <a:rPr lang="ru-RU" dirty="0" smtClean="0">
                <a:effectLst/>
              </a:rPr>
              <a:t>2</a:t>
            </a:r>
            <a:r>
              <a:rPr lang="hy-AM" dirty="0" smtClean="0">
                <a:effectLst/>
              </a:rPr>
              <a:t>. </a:t>
            </a:r>
            <a:r>
              <a:rPr lang="ru-RU" dirty="0" smtClean="0">
                <a:effectLst/>
              </a:rPr>
              <a:t>Բրիտանացիները երբեք նախաճաշը բաց չեն թողնում և մի կուշտ ուտում են:</a:t>
            </a:r>
            <a:endParaRPr lang="hy-AM" dirty="0">
              <a:effectLst/>
            </a:endParaRPr>
          </a:p>
          <a:p>
            <a:r>
              <a:rPr lang="en-US" dirty="0" smtClean="0">
                <a:effectLst/>
              </a:rPr>
              <a:t>1</a:t>
            </a:r>
            <a:r>
              <a:rPr lang="ru-RU" dirty="0" smtClean="0">
                <a:effectLst/>
              </a:rPr>
              <a:t>3</a:t>
            </a:r>
            <a:r>
              <a:rPr lang="hy-AM" dirty="0" smtClean="0">
                <a:effectLst/>
              </a:rPr>
              <a:t>. </a:t>
            </a:r>
            <a:r>
              <a:rPr lang="hy-AM" dirty="0">
                <a:effectLst/>
              </a:rPr>
              <a:t>Հատկապես շատ են  տարբեր </a:t>
            </a:r>
            <a:r>
              <a:rPr lang="hy-AM" dirty="0" err="1">
                <a:effectLst/>
              </a:rPr>
              <a:t>սանրվածքներով</a:t>
            </a:r>
            <a:r>
              <a:rPr lang="hy-AM" dirty="0">
                <a:effectLst/>
              </a:rPr>
              <a:t>, մազի գույներով, հատկապես հանրահայտ վեր բարձրացրած </a:t>
            </a:r>
            <a:r>
              <a:rPr lang="hy-AM" dirty="0" err="1">
                <a:effectLst/>
              </a:rPr>
              <a:t>մազափնջերով</a:t>
            </a:r>
            <a:r>
              <a:rPr lang="hy-AM" dirty="0">
                <a:effectLst/>
              </a:rPr>
              <a:t>  անգլիացիները</a:t>
            </a:r>
            <a:r>
              <a:rPr lang="hy-AM" dirty="0" smtClean="0">
                <a:effectLst/>
              </a:rPr>
              <a:t>: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14. </a:t>
            </a:r>
            <a:r>
              <a:rPr lang="hy-AM" dirty="0" err="1">
                <a:effectLst/>
              </a:rPr>
              <a:t>Անձրևից</a:t>
            </a:r>
            <a:r>
              <a:rPr lang="hy-AM" dirty="0">
                <a:effectLst/>
              </a:rPr>
              <a:t> պաշտպանող թիկնոցը առաջացել է 1824թ. Շոտլանդիայում քիմիկոս, ճարտարապետ և ոճաբան Չարլզ </a:t>
            </a:r>
            <a:r>
              <a:rPr lang="hy-AM" dirty="0" err="1" smtClean="0">
                <a:effectLst/>
              </a:rPr>
              <a:t>Մաքինթոշի</a:t>
            </a:r>
            <a:r>
              <a:rPr lang="ru-RU" dirty="0" smtClean="0">
                <a:effectLst/>
              </a:rPr>
              <a:t> կողմից:</a:t>
            </a:r>
          </a:p>
          <a:p>
            <a:r>
              <a:rPr lang="ru-RU" dirty="0" smtClean="0">
                <a:effectLst/>
              </a:rPr>
              <a:t>15. </a:t>
            </a:r>
            <a:r>
              <a:rPr lang="hy-AM" dirty="0">
                <a:effectLst/>
              </a:rPr>
              <a:t>Անգլիական և իռլանդական խորհրդարանը մինչ օրս իրենց կողմից ընդունված օրենքները տպում են </a:t>
            </a:r>
            <a:r>
              <a:rPr lang="hy-AM" dirty="0" err="1">
                <a:effectLst/>
              </a:rPr>
              <a:t>վելենի</a:t>
            </a:r>
            <a:r>
              <a:rPr lang="hy-AM" dirty="0">
                <a:effectLst/>
              </a:rPr>
              <a:t> (մորթե կաշվից թուղթ) վրա</a:t>
            </a:r>
            <a:r>
              <a:rPr lang="hy-AM" dirty="0" smtClean="0">
                <a:effectLst/>
              </a:rPr>
              <a:t>:</a:t>
            </a:r>
            <a:endParaRPr lang="ru-RU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7170" name="Picture 2" descr="http://www.travelnews.am/wp-content/uploads/2013/01/IMG_2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09999"/>
            <a:ext cx="541866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943600"/>
            <a:ext cx="7543800" cy="914400"/>
          </a:xfrm>
        </p:spPr>
        <p:txBody>
          <a:bodyPr/>
          <a:lstStyle/>
          <a:p>
            <a:r>
              <a:rPr lang="en-US" dirty="0" err="1" smtClean="0"/>
              <a:t>Անգլիայի</a:t>
            </a:r>
            <a:r>
              <a:rPr lang="en-US" dirty="0" smtClean="0"/>
              <a:t> </a:t>
            </a:r>
            <a:r>
              <a:rPr lang="en-US" dirty="0" err="1" smtClean="0"/>
              <a:t>բնաշխարհը</a:t>
            </a:r>
            <a:endParaRPr lang="hy-AM" dirty="0"/>
          </a:p>
        </p:txBody>
      </p:sp>
      <p:pic>
        <p:nvPicPr>
          <p:cNvPr id="9218" name="Picture 2" descr="http://img.phombo.com/img1/photocombo/5835/England_Nature_1920x1440_HD_Wallpapers_Pack_2-12.jpg_Seven_Sisters_East_Sussex_Eng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32084"/>
            <a:ext cx="4078705" cy="30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.phombo.com/img1/photocombo/5615/England_Nature_1920x1440_HD_Wallpapers_Pack_1-9.jpg_Famous_Rock_Group_Stonehenge_Wiltshire_Eng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67989" cy="34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.phombo.com/img1/photocombo/5835/England_Nature_1920x1440_HD_Wallpapers_Pack_2-18.jpg_Waddesdon_Manor_Buckinghamshire_Engl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7" y="309111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upe Bay, Engla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07155"/>
            <a:ext cx="5014310" cy="28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3352800"/>
          </a:xfrm>
        </p:spPr>
        <p:txBody>
          <a:bodyPr/>
          <a:lstStyle/>
          <a:p>
            <a:r>
              <a:rPr lang="en-US" dirty="0" err="1" smtClean="0"/>
              <a:t>Նյութի</a:t>
            </a:r>
            <a:r>
              <a:rPr lang="en-US" dirty="0" smtClean="0"/>
              <a:t> </a:t>
            </a:r>
            <a:r>
              <a:rPr lang="en-US" dirty="0" err="1" smtClean="0"/>
              <a:t>հեղինակ</a:t>
            </a:r>
            <a:r>
              <a:rPr lang="en-US" dirty="0" smtClean="0"/>
              <a:t>՝ </a:t>
            </a:r>
            <a:r>
              <a:rPr lang="en-US" dirty="0" err="1" smtClean="0"/>
              <a:t>Սիրանուշ</a:t>
            </a:r>
            <a:r>
              <a:rPr lang="en-US" dirty="0" smtClean="0"/>
              <a:t> </a:t>
            </a:r>
            <a:r>
              <a:rPr lang="en-US" dirty="0" err="1" smtClean="0"/>
              <a:t>Ասատրյան</a:t>
            </a:r>
            <a:r>
              <a:rPr lang="en-US" dirty="0" smtClean="0"/>
              <a:t>,  8-1 </a:t>
            </a:r>
            <a:r>
              <a:rPr lang="en-US" dirty="0" err="1" smtClean="0"/>
              <a:t>դասարան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2014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795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5154" y="5715000"/>
            <a:ext cx="9372600" cy="1143000"/>
          </a:xfrm>
        </p:spPr>
        <p:txBody>
          <a:bodyPr/>
          <a:lstStyle/>
          <a:p>
            <a:pPr algn="ctr"/>
            <a:r>
              <a:rPr lang="en-US" sz="2800" dirty="0" err="1" smtClean="0"/>
              <a:t>Բրիտանիայի</a:t>
            </a:r>
            <a:r>
              <a:rPr lang="en-US" sz="2800" dirty="0" smtClean="0"/>
              <a:t> </a:t>
            </a:r>
            <a:r>
              <a:rPr lang="en-US" sz="2800" dirty="0" err="1" smtClean="0"/>
              <a:t>տեը</a:t>
            </a:r>
            <a:r>
              <a:rPr lang="en-US" sz="2800" dirty="0" smtClean="0"/>
              <a:t> </a:t>
            </a:r>
            <a:r>
              <a:rPr lang="en-US" sz="2800" dirty="0" err="1" smtClean="0"/>
              <a:t>Եվրոպայում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Հյուսիսային Եվրոպա</a:t>
            </a:r>
            <a:r>
              <a:rPr lang="en-US" sz="2800" dirty="0" smtClean="0"/>
              <a:t>)</a:t>
            </a:r>
            <a:endParaRPr lang="hy-AM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92240"/>
            <a:ext cx="7130531" cy="599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685801"/>
            <a:ext cx="5257800" cy="4419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US" dirty="0"/>
          </a:p>
          <a:p>
            <a:r>
              <a:rPr lang="en-US" dirty="0" err="1" smtClean="0"/>
              <a:t>Մայրաքաղաք</a:t>
            </a:r>
            <a:r>
              <a:rPr lang="en-US" dirty="0" smtClean="0"/>
              <a:t>՝ </a:t>
            </a:r>
            <a:r>
              <a:rPr lang="en-US" dirty="0" err="1" smtClean="0"/>
              <a:t>Լոնդոն</a:t>
            </a:r>
            <a:endParaRPr lang="en-US" dirty="0" smtClean="0"/>
          </a:p>
          <a:p>
            <a:r>
              <a:rPr lang="en-US" dirty="0" err="1" smtClean="0"/>
              <a:t>Բնակչության</a:t>
            </a:r>
            <a:r>
              <a:rPr lang="en-US" dirty="0" smtClean="0"/>
              <a:t> </a:t>
            </a:r>
            <a:r>
              <a:rPr lang="en-US" dirty="0" err="1" smtClean="0"/>
              <a:t>թիվը</a:t>
            </a:r>
            <a:r>
              <a:rPr lang="en-US" dirty="0" smtClean="0"/>
              <a:t>՝ </a:t>
            </a:r>
            <a:r>
              <a:rPr lang="hy-AM" dirty="0" smtClean="0">
                <a:effectLst/>
              </a:rPr>
              <a:t>5</a:t>
            </a:r>
            <a:r>
              <a:rPr lang="en-US" dirty="0" smtClean="0">
                <a:effectLst/>
              </a:rPr>
              <a:t>8 </a:t>
            </a:r>
            <a:r>
              <a:rPr lang="en-US" dirty="0" err="1" smtClean="0">
                <a:effectLst/>
              </a:rPr>
              <a:t>միլիոն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Պետական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լեզուն</a:t>
            </a:r>
            <a:r>
              <a:rPr lang="en-US" dirty="0" smtClean="0">
                <a:effectLst/>
              </a:rPr>
              <a:t>՝ </a:t>
            </a:r>
            <a:r>
              <a:rPr lang="en-US" dirty="0" err="1" smtClean="0">
                <a:effectLst/>
              </a:rPr>
              <a:t>անգլերեն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Սահմանադրական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միապետություն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միապետ</a:t>
            </a:r>
            <a:r>
              <a:rPr lang="en-US" dirty="0" smtClean="0">
                <a:effectLst/>
              </a:rPr>
              <a:t>- </a:t>
            </a:r>
            <a:r>
              <a:rPr lang="en-US" dirty="0" err="1" smtClean="0">
                <a:effectLst/>
              </a:rPr>
              <a:t>Էլիզաբեթ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II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Բնակչության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հիմնական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կազմը-Բրիտանացիներ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(</a:t>
            </a:r>
            <a:r>
              <a:rPr lang="en-US" dirty="0" smtClean="0">
                <a:effectLst/>
              </a:rPr>
              <a:t>75 </a:t>
            </a:r>
            <a:r>
              <a:rPr lang="ru-RU" dirty="0" smtClean="0">
                <a:effectLst/>
              </a:rPr>
              <a:t>%)</a:t>
            </a:r>
            <a:endParaRPr lang="en-US" dirty="0" smtClean="0">
              <a:effectLst/>
            </a:endParaRPr>
          </a:p>
          <a:p>
            <a:pPr algn="just"/>
            <a:r>
              <a:rPr lang="hy-AM" dirty="0" smtClean="0">
                <a:effectLst/>
              </a:rPr>
              <a:t>Տ</a:t>
            </a:r>
            <a:r>
              <a:rPr lang="en-US" dirty="0" smtClean="0">
                <a:effectLst/>
              </a:rPr>
              <a:t>արածք-244 </a:t>
            </a:r>
            <a:r>
              <a:rPr lang="en-US" dirty="0" err="1" smtClean="0">
                <a:effectLst/>
              </a:rPr>
              <a:t>հազար</a:t>
            </a:r>
            <a:r>
              <a:rPr lang="en-US" dirty="0" smtClean="0">
                <a:effectLst/>
              </a:rPr>
              <a:t> </a:t>
            </a:r>
            <a:r>
              <a:rPr lang="hy-AM" dirty="0" smtClean="0">
                <a:effectLst/>
              </a:rPr>
              <a:t>կմ²</a:t>
            </a:r>
            <a:endParaRPr lang="en-US" dirty="0" smtClean="0">
              <a:effectLst/>
            </a:endParaRPr>
          </a:p>
          <a:p>
            <a:endParaRPr lang="hy-A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Մեծ</a:t>
            </a:r>
            <a:r>
              <a:rPr lang="en-US" dirty="0" smtClean="0"/>
              <a:t> </a:t>
            </a:r>
            <a:r>
              <a:rPr lang="en-US" dirty="0" err="1" smtClean="0"/>
              <a:t>Բրիտանիա</a:t>
            </a:r>
            <a:endParaRPr lang="hy-AM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3020730" cy="217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-5977"/>
            <a:ext cx="5791200" cy="68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52401"/>
            <a:ext cx="7620000" cy="4648200"/>
          </a:xfrm>
        </p:spPr>
        <p:txBody>
          <a:bodyPr>
            <a:normAutofit fontScale="92500" lnSpcReduction="10000"/>
          </a:bodyPr>
          <a:lstStyle/>
          <a:p>
            <a:r>
              <a:rPr lang="hy-AM" dirty="0">
                <a:effectLst/>
              </a:rPr>
              <a:t>Անգլիան շրջապատող ծովերն են Հյուսիսային ծովը և Իռլանդական ծովը։ Այն սահմանակից է </a:t>
            </a:r>
            <a:r>
              <a:rPr lang="hy-AM" dirty="0" err="1">
                <a:effectLst/>
              </a:rPr>
              <a:t>արևմուտքից</a:t>
            </a:r>
            <a:r>
              <a:rPr lang="hy-AM" dirty="0">
                <a:effectLst/>
              </a:rPr>
              <a:t> Ուելսի և հյուսիսից Շոտլանդիայի հետ։ Անգլիան գտնվում է </a:t>
            </a:r>
            <a:r>
              <a:rPr lang="hy-AM" dirty="0" err="1">
                <a:effectLst/>
              </a:rPr>
              <a:t>Եվրոպայի</a:t>
            </a:r>
            <a:r>
              <a:rPr lang="hy-AM" dirty="0">
                <a:effectLst/>
              </a:rPr>
              <a:t> հյուսիս-</a:t>
            </a:r>
            <a:r>
              <a:rPr lang="hy-AM" dirty="0" err="1">
                <a:effectLst/>
              </a:rPr>
              <a:t>արևմուտքում</a:t>
            </a:r>
            <a:r>
              <a:rPr lang="hy-AM" dirty="0">
                <a:effectLst/>
              </a:rPr>
              <a:t>։ Անգլիան Շոտլանդիայի, Ուելսի ու Հյուսիսային Իռլանդիայի (</a:t>
            </a:r>
            <a:r>
              <a:rPr lang="hy-AM" dirty="0" err="1">
                <a:effectLst/>
              </a:rPr>
              <a:t>Օլսթեր</a:t>
            </a:r>
            <a:r>
              <a:rPr lang="hy-AM" dirty="0">
                <a:effectLst/>
              </a:rPr>
              <a:t>) հետ միասին կազմում է Մեծ Բրիտանիայի և Հյուսիսային Իռլանդիայի Միացյալ Թագավորությունը։ Տարածքը </a:t>
            </a:r>
            <a:r>
              <a:rPr lang="en-US" dirty="0" smtClean="0">
                <a:effectLst/>
              </a:rPr>
              <a:t>244</a:t>
            </a:r>
            <a:r>
              <a:rPr lang="hy-AM" dirty="0" smtClean="0">
                <a:effectLst/>
              </a:rPr>
              <a:t> </a:t>
            </a:r>
            <a:r>
              <a:rPr lang="hy-AM" dirty="0">
                <a:effectLst/>
              </a:rPr>
              <a:t>հազար կմ² է։ Հիմնական լեռնաշղթան, որը ձգվում է հյուսիսից հարավ, </a:t>
            </a:r>
            <a:r>
              <a:rPr lang="hy-AM" dirty="0" err="1">
                <a:effectLst/>
              </a:rPr>
              <a:t>Ապենինյան</a:t>
            </a:r>
            <a:r>
              <a:rPr lang="hy-AM" dirty="0">
                <a:effectLst/>
              </a:rPr>
              <a:t> լեռներն են։ Անգլիան </a:t>
            </a:r>
            <a:r>
              <a:rPr lang="hy-AM" dirty="0" err="1">
                <a:effectLst/>
              </a:rPr>
              <a:t>Եվրոպայի</a:t>
            </a:r>
            <a:r>
              <a:rPr lang="hy-AM" dirty="0">
                <a:effectLst/>
              </a:rPr>
              <a:t> ամենամեծ </a:t>
            </a:r>
            <a:r>
              <a:rPr lang="hy-AM" dirty="0" err="1">
                <a:effectLst/>
              </a:rPr>
              <a:t>կղզային</a:t>
            </a:r>
            <a:r>
              <a:rPr lang="hy-AM" dirty="0">
                <a:effectLst/>
              </a:rPr>
              <a:t> պետությունն է։ Նրան են պատկանում բազմաթիվ ափամերձ կղզիներ՝ Մեն, </a:t>
            </a:r>
            <a:r>
              <a:rPr lang="hy-AM" dirty="0" err="1">
                <a:effectLst/>
              </a:rPr>
              <a:t>Անգլսի</a:t>
            </a:r>
            <a:r>
              <a:rPr lang="hy-AM" dirty="0">
                <a:effectLst/>
              </a:rPr>
              <a:t>, Ուայթ, և 4 </a:t>
            </a:r>
            <a:r>
              <a:rPr lang="hy-AM" dirty="0" err="1">
                <a:effectLst/>
              </a:rPr>
              <a:t>կղզեխմբեր</a:t>
            </a:r>
            <a:r>
              <a:rPr lang="hy-AM" dirty="0">
                <a:effectLst/>
              </a:rPr>
              <a:t>՝ Հեբրիդյան, </a:t>
            </a:r>
            <a:r>
              <a:rPr lang="hy-AM" dirty="0" err="1">
                <a:effectLst/>
              </a:rPr>
              <a:t>Օրկնեյան</a:t>
            </a:r>
            <a:r>
              <a:rPr lang="hy-AM" dirty="0">
                <a:effectLst/>
              </a:rPr>
              <a:t>, Շոտլանդական ու Նորմանդական։ Մեծ Բրիտանիա կղզու հյուսիսային և </a:t>
            </a:r>
            <a:r>
              <a:rPr lang="hy-AM" dirty="0" err="1">
                <a:effectLst/>
              </a:rPr>
              <a:t>արևմտյան</a:t>
            </a:r>
            <a:r>
              <a:rPr lang="hy-AM" dirty="0">
                <a:effectLst/>
              </a:rPr>
              <a:t> մասերում կան ոչ բարձր լեռներ, կենտրոնում և հարավ-</a:t>
            </a:r>
            <a:r>
              <a:rPr lang="hy-AM" dirty="0" err="1">
                <a:effectLst/>
              </a:rPr>
              <a:t>արևելքում</a:t>
            </a:r>
            <a:r>
              <a:rPr lang="hy-AM" dirty="0">
                <a:effectLst/>
              </a:rPr>
              <a:t>՝ </a:t>
            </a:r>
            <a:r>
              <a:rPr lang="hy-AM" dirty="0" err="1">
                <a:effectLst/>
              </a:rPr>
              <a:t>դաշտավայրեր</a:t>
            </a:r>
            <a:r>
              <a:rPr lang="hy-AM" dirty="0">
                <a:effectLst/>
              </a:rPr>
              <a:t>։ Երկրի ընդերքը հարուստ է ածխի, նավթի, բնական գազի, երկաթի պաշարներով։</a:t>
            </a:r>
            <a:endParaRPr lang="hy-A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Մեծ Բրիտանիա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4725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2050" name="Picture 2" descr="http://1.bp.blogspot.com/_Eaz0AmI9pAo/TKwlF1V2g3I/AAAAAAAAAxw/aL4EQWerD48/s640/31_26_10023---Tower-Bridge-at-night--London--England_web_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08049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304801"/>
            <a:ext cx="7239000" cy="4343400"/>
          </a:xfrm>
        </p:spPr>
        <p:txBody>
          <a:bodyPr>
            <a:normAutofit fontScale="92500"/>
          </a:bodyPr>
          <a:lstStyle/>
          <a:p>
            <a:r>
              <a:rPr lang="hy-AM" dirty="0">
                <a:effectLst/>
              </a:rPr>
              <a:t>Կլիմայի վրա մեծ ազդեցություն ունի </a:t>
            </a:r>
            <a:r>
              <a:rPr lang="hy-AM" dirty="0" err="1">
                <a:effectLst/>
              </a:rPr>
              <a:t>Հյուսիսատլանտյան</a:t>
            </a:r>
            <a:r>
              <a:rPr lang="hy-AM" dirty="0">
                <a:effectLst/>
              </a:rPr>
              <a:t> տաք հոսանքը, որի շնորհիվ ձմեռը մեղմ է, հաճախակի են </a:t>
            </a:r>
            <a:r>
              <a:rPr lang="hy-AM" dirty="0" err="1">
                <a:effectLst/>
              </a:rPr>
              <a:t>քամիները</a:t>
            </a:r>
            <a:r>
              <a:rPr lang="hy-AM" dirty="0">
                <a:effectLst/>
              </a:rPr>
              <a:t> և մառախուղը։ Գետերը կարճ են, բայց՝ ջրառատ, նավարկելի, միմյանց միացած են </a:t>
            </a:r>
            <a:r>
              <a:rPr lang="hy-AM" dirty="0" err="1">
                <a:effectLst/>
              </a:rPr>
              <a:t>ջրանցքներով</a:t>
            </a:r>
            <a:r>
              <a:rPr lang="hy-AM" dirty="0">
                <a:effectLst/>
              </a:rPr>
              <a:t>։ Կան բազմաթիվ մանր լճեր, այդ թվում՝ հանրահայտ Լոխ </a:t>
            </a:r>
            <a:r>
              <a:rPr lang="hy-AM" dirty="0" err="1">
                <a:effectLst/>
              </a:rPr>
              <a:t>Նեսը</a:t>
            </a:r>
            <a:r>
              <a:rPr lang="hy-AM" dirty="0">
                <a:effectLst/>
              </a:rPr>
              <a:t>։ Բրիտանական կղզիների ափերը կտրտված են </a:t>
            </a:r>
            <a:r>
              <a:rPr lang="hy-AM" dirty="0" err="1">
                <a:effectLst/>
              </a:rPr>
              <a:t>ծովածոցերով</a:t>
            </a:r>
            <a:r>
              <a:rPr lang="hy-AM" dirty="0">
                <a:effectLst/>
              </a:rPr>
              <a:t>, որտեղ կա առնվազն 300 նավահանգիստ։ </a:t>
            </a:r>
            <a:r>
              <a:rPr lang="ru-RU" dirty="0" smtClean="0">
                <a:effectLst/>
              </a:rPr>
              <a:t>Սքաֆել Պիկը </a:t>
            </a:r>
            <a:r>
              <a:rPr lang="hy-AM" dirty="0" smtClean="0">
                <a:effectLst/>
              </a:rPr>
              <a:t>Անգլիայի </a:t>
            </a:r>
            <a:r>
              <a:rPr lang="hy-AM" dirty="0">
                <a:effectLst/>
              </a:rPr>
              <a:t>ամենաբարձր կետն է (978 մ.) և գտնվում է </a:t>
            </a:r>
            <a:r>
              <a:rPr lang="hy-AM" dirty="0" err="1">
                <a:effectLst/>
              </a:rPr>
              <a:t>Քամբրիայում</a:t>
            </a:r>
            <a:r>
              <a:rPr lang="hy-AM" dirty="0">
                <a:effectLst/>
              </a:rPr>
              <a:t>։ Մեծ Բրիտանիայի ամենամեծ և խիտ բնակեցված մասն Անգլիան </a:t>
            </a:r>
            <a:r>
              <a:rPr lang="hy-AM" dirty="0" smtClean="0">
                <a:effectLst/>
              </a:rPr>
              <a:t>է, </a:t>
            </a:r>
            <a:r>
              <a:rPr lang="hy-AM" dirty="0">
                <a:effectLst/>
              </a:rPr>
              <a:t>որի հնագույն քաղաքներ </a:t>
            </a:r>
            <a:r>
              <a:rPr lang="ru-RU" dirty="0" smtClean="0">
                <a:effectLst/>
              </a:rPr>
              <a:t>Բիրմինգհեմի</a:t>
            </a:r>
            <a:r>
              <a:rPr lang="hy-AM" dirty="0" smtClean="0">
                <a:effectLst/>
              </a:rPr>
              <a:t>,</a:t>
            </a:r>
            <a:r>
              <a:rPr lang="hy-AM" dirty="0">
                <a:effectLst/>
              </a:rPr>
              <a:t> </a:t>
            </a:r>
            <a:r>
              <a:rPr lang="ru-RU" dirty="0" smtClean="0">
                <a:effectLst/>
              </a:rPr>
              <a:t>Մանչեստրի</a:t>
            </a:r>
            <a:r>
              <a:rPr lang="hy-AM" dirty="0" smtClean="0">
                <a:effectLst/>
              </a:rPr>
              <a:t>,</a:t>
            </a:r>
            <a:r>
              <a:rPr lang="hy-AM" dirty="0">
                <a:effectLst/>
              </a:rPr>
              <a:t> </a:t>
            </a:r>
            <a:r>
              <a:rPr lang="ru-RU" dirty="0" smtClean="0">
                <a:effectLst/>
              </a:rPr>
              <a:t>Լիվերպուլի</a:t>
            </a:r>
            <a:r>
              <a:rPr lang="hy-AM" dirty="0">
                <a:effectLst/>
              </a:rPr>
              <a:t> գործարաններն ու </a:t>
            </a:r>
            <a:r>
              <a:rPr lang="hy-AM" dirty="0" err="1">
                <a:effectLst/>
              </a:rPr>
              <a:t>ֆաբրիկաներն</a:t>
            </a:r>
            <a:r>
              <a:rPr lang="hy-AM" dirty="0">
                <a:effectLst/>
              </a:rPr>
              <a:t> արտադրում են ավտոմեքենաներ ու </a:t>
            </a:r>
            <a:r>
              <a:rPr lang="hy-AM" dirty="0" err="1">
                <a:effectLst/>
              </a:rPr>
              <a:t>ավիաշարժիչներ</a:t>
            </a:r>
            <a:r>
              <a:rPr lang="hy-AM" dirty="0">
                <a:effectLst/>
              </a:rPr>
              <a:t>, հեռուստացույցներ ու էլեկտրոնիկա, կարի մեքենաներ ու գեղեցիկ մանկական խաղալիքներ։</a:t>
            </a:r>
            <a:endParaRPr lang="hy-AM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Մեծ Բրիտանիա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1047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Picture 4" descr="London aerial view,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36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098" name="Picture 2" descr="http://news.bbc.co.uk/nol/shared/spl/hi/pop_ups/08/in_pictures_winter_weather/img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173</TotalTime>
  <Words>261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Մեծ Բրիտանիա</vt:lpstr>
      <vt:lpstr>Բրիտանիայի տեը Եվրոպայում (Հյուսիսային Եվրոպա)</vt:lpstr>
      <vt:lpstr>Մեծ Բրիտանիա</vt:lpstr>
      <vt:lpstr>PowerPoint Presentation</vt:lpstr>
      <vt:lpstr>Մեծ Բրիտանիա</vt:lpstr>
      <vt:lpstr>PowerPoint Presentation</vt:lpstr>
      <vt:lpstr>Մեծ Բրիտանիա</vt:lpstr>
      <vt:lpstr>PowerPoint Presentation</vt:lpstr>
      <vt:lpstr>PowerPoint Presentation</vt:lpstr>
      <vt:lpstr>Հետաքրքիր փաստեր անգլիացիների մասին</vt:lpstr>
      <vt:lpstr>PowerPoint Presentation</vt:lpstr>
      <vt:lpstr>PowerPoint Presentation</vt:lpstr>
      <vt:lpstr>Անգլիայի բնաշխարհը</vt:lpstr>
      <vt:lpstr>Նյութի հեղինակ՝ Սիրանուշ Ասատրյան,  8-1 դասարան 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Անգլիա</dc:title>
  <dc:creator>Siranush</dc:creator>
  <cp:lastModifiedBy>Siranush</cp:lastModifiedBy>
  <cp:revision>11</cp:revision>
  <dcterms:created xsi:type="dcterms:W3CDTF">2014-10-28T16:59:11Z</dcterms:created>
  <dcterms:modified xsi:type="dcterms:W3CDTF">2014-11-04T19:39:45Z</dcterms:modified>
</cp:coreProperties>
</file>